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4" r:id="rId1"/>
  </p:sldMasterIdLst>
  <p:notesMasterIdLst>
    <p:notesMasterId r:id="rId52"/>
  </p:notesMasterIdLst>
  <p:handoutMasterIdLst>
    <p:handoutMasterId r:id="rId53"/>
  </p:handoutMasterIdLst>
  <p:sldIdLst>
    <p:sldId id="265" r:id="rId2"/>
    <p:sldId id="259" r:id="rId3"/>
    <p:sldId id="298" r:id="rId4"/>
    <p:sldId id="305" r:id="rId5"/>
    <p:sldId id="280" r:id="rId6"/>
    <p:sldId id="297" r:id="rId7"/>
    <p:sldId id="281" r:id="rId8"/>
    <p:sldId id="320" r:id="rId9"/>
    <p:sldId id="266" r:id="rId10"/>
    <p:sldId id="282" r:id="rId11"/>
    <p:sldId id="309" r:id="rId12"/>
    <p:sldId id="267" r:id="rId13"/>
    <p:sldId id="310" r:id="rId14"/>
    <p:sldId id="269" r:id="rId15"/>
    <p:sldId id="268" r:id="rId16"/>
    <p:sldId id="273" r:id="rId17"/>
    <p:sldId id="292" r:id="rId18"/>
    <p:sldId id="299" r:id="rId19"/>
    <p:sldId id="274" r:id="rId20"/>
    <p:sldId id="278" r:id="rId21"/>
    <p:sldId id="275" r:id="rId22"/>
    <p:sldId id="276" r:id="rId23"/>
    <p:sldId id="277" r:id="rId24"/>
    <p:sldId id="271" r:id="rId25"/>
    <p:sldId id="312" r:id="rId26"/>
    <p:sldId id="308" r:id="rId27"/>
    <p:sldId id="314" r:id="rId28"/>
    <p:sldId id="315" r:id="rId29"/>
    <p:sldId id="313" r:id="rId30"/>
    <p:sldId id="316" r:id="rId31"/>
    <p:sldId id="324" r:id="rId32"/>
    <p:sldId id="325" r:id="rId33"/>
    <p:sldId id="321" r:id="rId34"/>
    <p:sldId id="323" r:id="rId35"/>
    <p:sldId id="270" r:id="rId36"/>
    <p:sldId id="307" r:id="rId37"/>
    <p:sldId id="304" r:id="rId38"/>
    <p:sldId id="290" r:id="rId39"/>
    <p:sldId id="291" r:id="rId40"/>
    <p:sldId id="319" r:id="rId41"/>
    <p:sldId id="306" r:id="rId42"/>
    <p:sldId id="317" r:id="rId43"/>
    <p:sldId id="318" r:id="rId44"/>
    <p:sldId id="284" r:id="rId45"/>
    <p:sldId id="287" r:id="rId46"/>
    <p:sldId id="293" r:id="rId47"/>
    <p:sldId id="294" r:id="rId48"/>
    <p:sldId id="295" r:id="rId49"/>
    <p:sldId id="296" r:id="rId50"/>
    <p:sldId id="283" r:id="rId51"/>
  </p:sldIdLst>
  <p:sldSz cx="9144000" cy="6858000" type="screen4x3"/>
  <p:notesSz cx="6718300" cy="9867900"/>
  <p:embeddedFontLst>
    <p:embeddedFont>
      <p:font typeface="Effra Bold" panose="020B0604020202020204" charset="0"/>
      <p:bold r:id="rId54"/>
    </p:embeddedFont>
    <p:embeddedFont>
      <p:font typeface="Effra" panose="020B0604020202020204" charset="0"/>
      <p:regular r:id="rId55"/>
      <p:bold r:id="rId56"/>
      <p:italic r:id="rId57"/>
      <p:boldItalic r:id="rId58"/>
    </p:embeddedFont>
    <p:embeddedFont>
      <p:font typeface="Effra Light" panose="020B0604020202020204" charset="0"/>
      <p:regular r:id="rId59"/>
      <p:italic r:id="rId60"/>
    </p:embeddedFont>
    <p:embeddedFont>
      <p:font typeface="AngsanaUPC" panose="02020603050405020304" pitchFamily="18" charset="-34"/>
      <p:regular r:id="rId61"/>
      <p:bold r:id="rId62"/>
      <p:italic r:id="rId63"/>
      <p:boldItalic r:id="rId64"/>
    </p:embeddedFont>
  </p:embeddedFontLst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2"/>
        </a:solidFill>
        <a:latin typeface="+mn-lt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2"/>
        </a:solidFill>
        <a:latin typeface="+mn-lt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2"/>
        </a:solidFill>
        <a:latin typeface="+mn-lt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2"/>
        </a:solidFill>
        <a:latin typeface="+mn-lt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2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2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2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2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8">
          <p15:clr>
            <a:srgbClr val="A4A3A4"/>
          </p15:clr>
        </p15:guide>
        <p15:guide id="2" pos="211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99A1"/>
    <a:srgbClr val="BF0071"/>
    <a:srgbClr val="7EAF35"/>
    <a:srgbClr val="F3F3F3"/>
    <a:srgbClr val="F0F0F0"/>
    <a:srgbClr val="EEEEEE"/>
    <a:srgbClr val="FDFDF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 autoAdjust="0"/>
    <p:restoredTop sz="95990" autoAdjust="0"/>
  </p:normalViewPr>
  <p:slideViewPr>
    <p:cSldViewPr showGuides="1">
      <p:cViewPr varScale="1">
        <p:scale>
          <a:sx n="112" d="100"/>
          <a:sy n="112" d="100"/>
        </p:scale>
        <p:origin x="153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113" d="100"/>
          <a:sy n="113" d="100"/>
        </p:scale>
        <p:origin x="-1326" y="-102"/>
      </p:cViewPr>
      <p:guideLst>
        <p:guide orient="horz" pos="3108"/>
        <p:guide pos="211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font" Target="fonts/font10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font" Target="fonts/font5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61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7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GB" altLang="en-US" dirty="0">
              <a:latin typeface="Effra" panose="020B0603020203020204" pitchFamily="34" charset="0"/>
            </a:endParaRPr>
          </a:p>
        </p:txBody>
      </p:sp>
      <p:sp>
        <p:nvSpPr>
          <p:cNvPr id="4597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06825" y="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endParaRPr lang="en-GB" altLang="en-US" dirty="0">
              <a:latin typeface="Effra" panose="020B0603020203020204" pitchFamily="34" charset="0"/>
            </a:endParaRPr>
          </a:p>
        </p:txBody>
      </p:sp>
      <p:sp>
        <p:nvSpPr>
          <p:cNvPr id="4597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4188"/>
            <a:ext cx="2911475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GB" altLang="en-US" dirty="0">
              <a:latin typeface="Effra" panose="020B0603020203020204" pitchFamily="34" charset="0"/>
            </a:endParaRPr>
          </a:p>
        </p:txBody>
      </p:sp>
      <p:sp>
        <p:nvSpPr>
          <p:cNvPr id="4597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06825" y="9374188"/>
            <a:ext cx="2911475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BDED6D5-33CC-49C8-A14A-4660977D1BEE}" type="slidenum">
              <a:rPr lang="en-GB" altLang="en-US">
                <a:latin typeface="Effra" panose="020B0603020203020204" pitchFamily="34" charset="0"/>
              </a:rPr>
              <a:pPr/>
              <a:t>‹#›</a:t>
            </a:fld>
            <a:endParaRPr lang="en-GB" altLang="en-US" dirty="0">
              <a:latin typeface="Effra" panose="020B06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499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Effra" panose="020B0603020203020204" pitchFamily="34" charset="0"/>
              </a:defRPr>
            </a:lvl1pPr>
          </a:lstStyle>
          <a:p>
            <a:endParaRPr lang="en-GB" altLang="en-US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05238" y="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Effra" panose="020B0603020203020204" pitchFamily="34" charset="0"/>
              </a:defRPr>
            </a:lvl1pPr>
          </a:lstStyle>
          <a:p>
            <a:endParaRPr lang="en-GB" altLang="en-US" dirty="0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3763" y="739775"/>
            <a:ext cx="4933950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1513" y="4687888"/>
            <a:ext cx="5375275" cy="444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260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Effra" panose="020B0603020203020204" pitchFamily="34" charset="0"/>
              </a:defRPr>
            </a:lvl1pPr>
          </a:lstStyle>
          <a:p>
            <a:endParaRPr lang="en-GB" altLang="en-US" dirty="0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05238" y="937260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Effra" panose="020B0603020203020204" pitchFamily="34" charset="0"/>
              </a:defRPr>
            </a:lvl1pPr>
          </a:lstStyle>
          <a:p>
            <a:fld id="{A3ADB805-8BF7-47B5-B5FB-292FECAF2630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8646541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ffra" panose="020B0603020203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ffra" panose="020B0603020203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ffra" panose="020B0603020203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ffra" panose="020B0603020203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ffra" panose="020B0603020203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D9A8A42-CDD3-483B-A525-DE73108F9D72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424800" y="2214000"/>
            <a:ext cx="3888000" cy="432000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4581327" y="2214000"/>
            <a:ext cx="3888000" cy="432000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0903792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plash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CAE96E1-FE19-476C-9CF0-3BB4903735D9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238125" y="3841456"/>
            <a:ext cx="10202863" cy="247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GB" altLang="en-US" sz="15000" dirty="0">
                <a:solidFill>
                  <a:schemeClr val="tx1"/>
                </a:solidFill>
                <a:latin typeface="+mj-lt"/>
              </a:rPr>
              <a:t>LIMITLESS</a:t>
            </a:r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4437112"/>
          </a:xfr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251520" y="3794864"/>
            <a:ext cx="2304000" cy="464400"/>
          </a:xfrm>
          <a:solidFill>
            <a:schemeClr val="accent1"/>
          </a:solidFill>
        </p:spPr>
        <p:txBody>
          <a:bodyPr lIns="90000" tIns="46800" rIns="90000" bIns="46800">
            <a:noAutofit/>
          </a:bodyPr>
          <a:lstStyle>
            <a:lvl1pPr marL="0" indent="0">
              <a:buNone/>
              <a:defRPr sz="2400" cap="all" baseline="0">
                <a:solidFill>
                  <a:schemeClr val="bg1"/>
                </a:solidFill>
                <a:latin typeface="+mj-lt"/>
                <a:cs typeface="AngsanaUPC" panose="02020603050405020304" pitchFamily="18" charset="-34"/>
              </a:defRPr>
            </a:lvl1pPr>
          </a:lstStyle>
          <a:p>
            <a:pPr lvl="0"/>
            <a:r>
              <a:rPr lang="en-US" dirty="0"/>
              <a:t>Education is</a:t>
            </a:r>
            <a:endParaRPr lang="en-GB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51520" y="5857878"/>
            <a:ext cx="6984776" cy="464400"/>
          </a:xfrm>
          <a:solidFill>
            <a:schemeClr val="accent1"/>
          </a:solidFill>
        </p:spPr>
        <p:txBody>
          <a:bodyPr lIns="90000" tIns="46800" rIns="90000" bIns="46800"/>
          <a:lstStyle>
            <a:lvl1pPr marL="0" indent="0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Make the box longer for longer phrases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838063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 and subtitle (Colou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AE96E1-FE19-476C-9CF0-3BB4903735D9}" type="slidenum">
              <a:rPr lang="en-GB" altLang="en-US" smtClean="0"/>
              <a:pPr/>
              <a:t>‹#›</a:t>
            </a:fld>
            <a:endParaRPr lang="en-GB" altLang="en-US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664204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5785870"/>
            <a:ext cx="8568952" cy="955498"/>
          </a:xfrm>
        </p:spPr>
        <p:txBody>
          <a:bodyPr wrap="square" anchor="t" anchorCtr="0"/>
          <a:lstStyle>
            <a:lvl1pPr>
              <a:lnSpc>
                <a:spcPct val="8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on two lines maximum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228258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 and subtitle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AE96E1-FE19-476C-9CF0-3BB4903735D9}" type="slidenum">
              <a:rPr lang="en-GB" altLang="en-US" smtClean="0"/>
              <a:pPr/>
              <a:t>‹#›</a:t>
            </a:fld>
            <a:endParaRPr lang="en-GB" altLang="en-US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664204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5785870"/>
            <a:ext cx="8568952" cy="955498"/>
          </a:xfrm>
        </p:spPr>
        <p:txBody>
          <a:bodyPr wrap="square" anchor="t" anchorCtr="0"/>
          <a:lstStyle>
            <a:lvl1pPr>
              <a:lnSpc>
                <a:spcPct val="8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on two lines maximum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466386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 and subtitl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AE96E1-FE19-476C-9CF0-3BB4903735D9}" type="slidenum">
              <a:rPr lang="en-GB" altLang="en-US" smtClean="0"/>
              <a:pPr/>
              <a:t>‹#›</a:t>
            </a:fld>
            <a:endParaRPr lang="en-GB" altLang="en-US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664204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5785870"/>
            <a:ext cx="8568952" cy="955498"/>
          </a:xfrm>
        </p:spPr>
        <p:txBody>
          <a:bodyPr wrap="square" anchor="t" anchorCtr="0"/>
          <a:lstStyle>
            <a:lvl1pPr>
              <a:lnSpc>
                <a:spcPct val="80000"/>
              </a:lnSpc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 on two lines maximum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817063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 and sidebar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AE96E1-FE19-476C-9CF0-3BB4903735D9}" type="slidenum">
              <a:rPr lang="en-GB" altLang="en-US" smtClean="0"/>
              <a:pPr/>
              <a:t>‹#›</a:t>
            </a:fld>
            <a:endParaRPr lang="en-GB" altLang="en-US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5769" cy="6877404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6095769" y="0"/>
            <a:ext cx="3045600" cy="6877404"/>
          </a:xfrm>
          <a:prstGeom prst="rect">
            <a:avLst/>
          </a:prstGeom>
          <a:solidFill>
            <a:schemeClr val="accent1"/>
          </a:solidFill>
          <a:ln w="38100"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300192" y="332656"/>
            <a:ext cx="2592288" cy="1730144"/>
          </a:xfrm>
        </p:spPr>
        <p:txBody>
          <a:bodyPr wrap="square"/>
          <a:lstStyle>
            <a:lvl1pPr>
              <a:lnSpc>
                <a:spcPct val="8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300192" y="2214000"/>
            <a:ext cx="2592288" cy="3960000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05677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 and sidebar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AE96E1-FE19-476C-9CF0-3BB4903735D9}" type="slidenum">
              <a:rPr lang="en-GB" altLang="en-US" smtClean="0"/>
              <a:pPr/>
              <a:t>‹#›</a:t>
            </a:fld>
            <a:endParaRPr lang="en-GB" altLang="en-US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5769" cy="6877404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6095769" y="0"/>
            <a:ext cx="3045600" cy="6877404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300192" y="332656"/>
            <a:ext cx="2592288" cy="1730144"/>
          </a:xfrm>
        </p:spPr>
        <p:txBody>
          <a:bodyPr wrap="square"/>
          <a:lstStyle>
            <a:lvl1pPr>
              <a:lnSpc>
                <a:spcPct val="8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300192" y="2214000"/>
            <a:ext cx="2592288" cy="3960000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465384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 and sidebar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AE96E1-FE19-476C-9CF0-3BB4903735D9}" type="slidenum">
              <a:rPr lang="en-GB" altLang="en-US" smtClean="0"/>
              <a:pPr/>
              <a:t>‹#›</a:t>
            </a:fld>
            <a:endParaRPr lang="en-GB" altLang="en-US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5769" cy="6877404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6095769" y="0"/>
            <a:ext cx="3045600" cy="6877404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300192" y="332656"/>
            <a:ext cx="2592288" cy="1730144"/>
          </a:xfrm>
        </p:spPr>
        <p:txBody>
          <a:bodyPr wrap="square"/>
          <a:lstStyle>
            <a:lvl1pPr>
              <a:lnSpc>
                <a:spcPct val="800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300192" y="2214000"/>
            <a:ext cx="2592288" cy="3960000"/>
          </a:xfrm>
        </p:spPr>
        <p:txBody>
          <a:bodyPr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Char char="•"/>
              <a:tabLst/>
              <a:defRPr>
                <a:solidFill>
                  <a:schemeClr val="tx2"/>
                </a:solidFill>
              </a:defRPr>
            </a:lvl1pPr>
            <a:lvl2pPr marL="540000" marR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3656A"/>
              </a:buClr>
              <a:buSzTx/>
              <a:buFont typeface="Effra" panose="020B0603020203020204" pitchFamily="34" charset="0"/>
              <a:buChar char="•"/>
              <a:tabLst/>
              <a:defRPr>
                <a:solidFill>
                  <a:schemeClr val="tx2"/>
                </a:solidFill>
              </a:defRPr>
            </a:lvl2pPr>
            <a:lvl3pPr marL="900000" marR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Effra" panose="020B0603020203020204" pitchFamily="34" charset="0"/>
              <a:buChar char="•"/>
              <a:tabLst/>
              <a:defRPr>
                <a:solidFill>
                  <a:schemeClr val="tx2"/>
                </a:solidFill>
              </a:defRPr>
            </a:lvl3pPr>
            <a:lvl4pPr marL="1260000" marR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Effra" panose="020B0603020203020204" pitchFamily="34" charset="0"/>
              <a:buChar char="&gt;"/>
              <a:tabLst/>
              <a:defRPr>
                <a:solidFill>
                  <a:schemeClr val="tx2"/>
                </a:solidFill>
              </a:defRPr>
            </a:lvl4pPr>
            <a:lvl5pPr marL="1620000" marR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Effra" panose="020B0603020203020204" pitchFamily="34" charset="0"/>
              <a:buChar char="-"/>
              <a:tabLst/>
              <a:defRPr>
                <a:solidFill>
                  <a:schemeClr val="tx2"/>
                </a:solidFill>
              </a:defRPr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2002E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Edit Master text styles</a:t>
            </a:r>
          </a:p>
          <a:p>
            <a:pPr marL="180000" marR="0" lvl="1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2002E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180000" marR="0" lvl="2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2002E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180000" marR="0" lvl="3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2002E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Fourth level</a:t>
            </a:r>
          </a:p>
          <a:p>
            <a:pPr marL="180000" marR="0" lvl="4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2002E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Fifth level</a:t>
            </a:r>
            <a:endParaRPr kumimoji="0" lang="en-GB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16924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metable (Colou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1196752"/>
            <a:ext cx="9144000" cy="5661248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188640"/>
            <a:ext cx="8568952" cy="955498"/>
          </a:xfrm>
        </p:spPr>
        <p:txBody>
          <a:bodyPr wrap="square" anchor="b" anchorCtr="0"/>
          <a:lstStyle>
            <a:lvl1pPr>
              <a:lnSpc>
                <a:spcPct val="8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Timetable (suggest three columns – event, Location, time)</a:t>
            </a:r>
            <a:endParaRPr lang="en-GB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1"/>
          </p:nvPr>
        </p:nvSpPr>
        <p:spPr>
          <a:xfrm>
            <a:off x="251520" y="1484784"/>
            <a:ext cx="8568952" cy="5134186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73119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metable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1196752"/>
            <a:ext cx="9144000" cy="5661248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188640"/>
            <a:ext cx="8568952" cy="955498"/>
          </a:xfrm>
        </p:spPr>
        <p:txBody>
          <a:bodyPr wrap="square" anchor="b" anchorCtr="0"/>
          <a:lstStyle>
            <a:lvl1pPr>
              <a:lnSpc>
                <a:spcPct val="8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Timetable (suggest three columns – event, Location, time)</a:t>
            </a:r>
            <a:endParaRPr lang="en-GB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1"/>
          </p:nvPr>
        </p:nvSpPr>
        <p:spPr>
          <a:xfrm>
            <a:off x="251520" y="1484784"/>
            <a:ext cx="8568952" cy="5134186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12318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metabl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1196752"/>
            <a:ext cx="9144000" cy="5661248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188640"/>
            <a:ext cx="8568952" cy="955498"/>
          </a:xfrm>
        </p:spPr>
        <p:txBody>
          <a:bodyPr wrap="square" anchor="b" anchorCtr="0"/>
          <a:lstStyle>
            <a:lvl1pPr>
              <a:lnSpc>
                <a:spcPct val="80000"/>
              </a:lnSpc>
              <a:defRPr sz="36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Timetable (suggest three columns – event, Location, time)</a:t>
            </a:r>
            <a:endParaRPr lang="en-GB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1"/>
          </p:nvPr>
        </p:nvSpPr>
        <p:spPr>
          <a:xfrm>
            <a:off x="251520" y="1484784"/>
            <a:ext cx="8568952" cy="5134186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12318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CF6A46F-80AB-49F3-8C7E-9717ED945456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6310441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Title Slide (Grey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 bwMode="hidden">
          <a:xfrm>
            <a:off x="0" y="4572000"/>
            <a:ext cx="9144000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23" name="Rectangle 22"/>
          <p:cNvSpPr/>
          <p:nvPr/>
        </p:nvSpPr>
        <p:spPr bwMode="hidden">
          <a:xfrm>
            <a:off x="0" y="0"/>
            <a:ext cx="9144000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3083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424800" y="1143000"/>
            <a:ext cx="8280000" cy="919800"/>
          </a:xfrm>
        </p:spPr>
        <p:txBody>
          <a:bodyPr wrap="square"/>
          <a:lstStyle>
            <a:lvl1pPr>
              <a:lnSpc>
                <a:spcPct val="90000"/>
              </a:lnSpc>
              <a:tabLst>
                <a:tab pos="4038600" algn="l"/>
              </a:tabLst>
              <a:defRPr sz="4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  <a:endParaRPr lang="en-GB" altLang="en-US" noProof="0" dirty="0"/>
          </a:p>
        </p:txBody>
      </p:sp>
      <p:sp>
        <p:nvSpPr>
          <p:cNvPr id="3084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424800" y="4653136"/>
            <a:ext cx="8280000" cy="925512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  <a:endParaRPr lang="en-GB" altLang="en-US" noProof="0" dirty="0"/>
          </a:p>
        </p:txBody>
      </p:sp>
      <p:sp>
        <p:nvSpPr>
          <p:cNvPr id="2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28525" y="6237312"/>
            <a:ext cx="676275" cy="25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2"/>
                </a:solidFill>
                <a:latin typeface="+mn-lt"/>
              </a:defRPr>
            </a:lvl1pPr>
          </a:lstStyle>
          <a:p>
            <a:fld id="{44C01B32-D1A0-401C-8867-70456BBB1E87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  <p:sp>
        <p:nvSpPr>
          <p:cNvPr id="29" name="Date Placeholder 1"/>
          <p:cNvSpPr>
            <a:spLocks noGrp="1"/>
          </p:cNvSpPr>
          <p:nvPr>
            <p:ph type="dt" sz="half" idx="2"/>
          </p:nvPr>
        </p:nvSpPr>
        <p:spPr>
          <a:xfrm>
            <a:off x="424800" y="6237312"/>
            <a:ext cx="2133600" cy="252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GB" dirty="0"/>
              <a:t>Wednesday, 11 June 2014</a:t>
            </a:r>
          </a:p>
        </p:txBody>
      </p:sp>
      <p:pic>
        <p:nvPicPr>
          <p:cNvPr id="32" name="Picture 5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7524750" y="439662"/>
            <a:ext cx="1184275" cy="38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8" t="424" r="7953" b="22234"/>
          <a:stretch>
            <a:fillRect/>
          </a:stretch>
        </p:blipFill>
        <p:spPr bwMode="auto">
          <a:xfrm>
            <a:off x="0" y="2286000"/>
            <a:ext cx="9144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17512" y="0"/>
            <a:ext cx="2858344" cy="867106"/>
          </a:xfrm>
          <a:solidFill>
            <a:schemeClr val="accent1"/>
          </a:solidFill>
        </p:spPr>
        <p:txBody>
          <a:bodyPr wrap="square" lIns="72000" tIns="396000" rIns="72000" bIns="36000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Unit name here, max 2 line, adjust width of box if required</a:t>
            </a:r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2286000"/>
            <a:ext cx="9144000" cy="2286000"/>
          </a:xfr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picture. Visit www.reading.ac.uk/imagebank for more.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424800" y="6646907"/>
            <a:ext cx="201622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2002E"/>
              </a:buClr>
              <a:buSzTx/>
              <a:buFont typeface="Arial" charset="0"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Effra"/>
              </a:rPr>
              <a:t>Copyright University of Reading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 (Colou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 bwMode="hidden">
          <a:xfrm>
            <a:off x="0" y="4572000"/>
            <a:ext cx="91440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pic>
        <p:nvPicPr>
          <p:cNvPr id="22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8" t="424" r="7953" b="22234"/>
          <a:stretch>
            <a:fillRect/>
          </a:stretch>
        </p:blipFill>
        <p:spPr bwMode="auto">
          <a:xfrm>
            <a:off x="0" y="2286000"/>
            <a:ext cx="9144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2"/>
          <p:cNvSpPr/>
          <p:nvPr userDrawn="1"/>
        </p:nvSpPr>
        <p:spPr bwMode="hidden">
          <a:xfrm>
            <a:off x="0" y="0"/>
            <a:ext cx="91440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3084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424800" y="4653136"/>
            <a:ext cx="7920038" cy="925512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  <a:endParaRPr lang="en-GB" altLang="en-US" noProof="0" dirty="0"/>
          </a:p>
        </p:txBody>
      </p:sp>
      <p:sp>
        <p:nvSpPr>
          <p:cNvPr id="2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28525" y="6237312"/>
            <a:ext cx="676275" cy="25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2"/>
                </a:solidFill>
                <a:latin typeface="+mn-lt"/>
              </a:defRPr>
            </a:lvl1pPr>
          </a:lstStyle>
          <a:p>
            <a:fld id="{44C01B32-D1A0-401C-8867-70456BBB1E87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  <p:sp>
        <p:nvSpPr>
          <p:cNvPr id="28" name="TextBox 27"/>
          <p:cNvSpPr txBox="1">
            <a:spLocks noChangeArrowheads="1"/>
          </p:cNvSpPr>
          <p:nvPr userDrawn="1"/>
        </p:nvSpPr>
        <p:spPr bwMode="auto">
          <a:xfrm>
            <a:off x="1928500" y="6573838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LIMITLESS </a:t>
            </a:r>
            <a:r>
              <a:rPr lang="en-GB" altLang="en-US" sz="1400" dirty="0">
                <a:solidFill>
                  <a:schemeClr val="bg1"/>
                </a:solidFill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32" name="Picture 55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7524750" y="439662"/>
            <a:ext cx="1184275" cy="38432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424800" y="1143000"/>
            <a:ext cx="8280000" cy="919800"/>
          </a:xfrm>
        </p:spPr>
        <p:txBody>
          <a:bodyPr wrap="square"/>
          <a:lstStyle>
            <a:lvl1pPr>
              <a:lnSpc>
                <a:spcPct val="90000"/>
              </a:lnSpc>
              <a:tabLst>
                <a:tab pos="4038600" algn="l"/>
              </a:tabLst>
              <a:defRPr sz="4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  <a:endParaRPr lang="en-GB" altLang="en-US" noProof="0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17512" y="0"/>
            <a:ext cx="2858344" cy="867106"/>
          </a:xfrm>
          <a:solidFill>
            <a:schemeClr val="accent1"/>
          </a:solidFill>
        </p:spPr>
        <p:txBody>
          <a:bodyPr wrap="square" lIns="72000" tIns="396000" rIns="72000" bIns="36000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Unit name here, max 2 line, adjust width of box if required</a:t>
            </a:r>
            <a:endParaRPr lang="en-GB" dirty="0"/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237312"/>
            <a:ext cx="2895600" cy="252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2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GB"/>
              <a:t>Copyright University of Reading</a:t>
            </a:r>
            <a:endParaRPr lang="en-GB" dirty="0"/>
          </a:p>
        </p:txBody>
      </p:sp>
      <p:sp>
        <p:nvSpPr>
          <p:cNvPr id="17" name="Date Placeholder 1"/>
          <p:cNvSpPr>
            <a:spLocks noGrp="1"/>
          </p:cNvSpPr>
          <p:nvPr>
            <p:ph type="dt" sz="half" idx="2"/>
          </p:nvPr>
        </p:nvSpPr>
        <p:spPr>
          <a:xfrm>
            <a:off x="424800" y="6237312"/>
            <a:ext cx="2133600" cy="252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GB" dirty="0"/>
              <a:t>Wednesday, 11 June 2014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424800" y="6646907"/>
            <a:ext cx="201622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2002E"/>
              </a:buClr>
              <a:buSzTx/>
              <a:buFont typeface="Arial" charset="0"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Effra"/>
              </a:rPr>
              <a:t>Copyright University of Reading</a:t>
            </a:r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2286000"/>
            <a:ext cx="9144000" cy="2286000"/>
          </a:xfr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picture. Visit www.reading.ac.uk/imagebank for more.</a:t>
            </a:r>
          </a:p>
        </p:txBody>
      </p:sp>
    </p:spTree>
    <p:extLst>
      <p:ext uri="{BB962C8B-B14F-4D97-AF65-F5344CB8AC3E}">
        <p14:creationId xmlns:p14="http://schemas.microsoft.com/office/powerpoint/2010/main" val="2691051544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F6A46F-80AB-49F3-8C7E-9717ED945456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438150"/>
            <a:ext cx="118427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1928500" y="6573838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LIMITLESS </a:t>
            </a:r>
            <a:r>
              <a:rPr lang="en-GB" altLang="en-US" sz="1400" dirty="0">
                <a:solidFill>
                  <a:schemeClr val="bg1"/>
                </a:solidFill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Bold" panose="020B0803020203020204" pitchFamily="34" charset="0"/>
              </a:rPr>
              <a:t>IMPACT</a:t>
            </a:r>
          </a:p>
        </p:txBody>
      </p:sp>
    </p:spTree>
    <p:extLst>
      <p:ext uri="{BB962C8B-B14F-4D97-AF65-F5344CB8AC3E}">
        <p14:creationId xmlns:p14="http://schemas.microsoft.com/office/powerpoint/2010/main" val="249850555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438150"/>
            <a:ext cx="118427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9A8A42-CDD3-483B-A525-DE73108F9D72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1928500" y="6573838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LIMITLESS </a:t>
            </a:r>
            <a:r>
              <a:rPr lang="en-GB" altLang="en-US" sz="1400" dirty="0">
                <a:solidFill>
                  <a:schemeClr val="bg1"/>
                </a:solidFill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Bold" panose="020B0803020203020204" pitchFamily="34" charset="0"/>
              </a:rPr>
              <a:t>IMPACT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1"/>
          </p:nvPr>
        </p:nvSpPr>
        <p:spPr>
          <a:xfrm>
            <a:off x="424800" y="2214000"/>
            <a:ext cx="3888000" cy="4320000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4581327" y="2214000"/>
            <a:ext cx="3888000" cy="4320000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484830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CAE96E1-FE19-476C-9CF0-3BB4903735D9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280000" cy="5904656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99214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colou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CAE96E1-FE19-476C-9CF0-3BB4903735D9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280000" cy="5904656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921445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ection splash (Colou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AE96E1-FE19-476C-9CF0-3BB4903735D9}" type="slidenum">
              <a:rPr lang="en-GB" altLang="en-US" smtClean="0"/>
              <a:pPr/>
              <a:t>‹#›</a:t>
            </a:fld>
            <a:endParaRPr lang="en-GB" altLang="en-US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252536" y="3841456"/>
            <a:ext cx="10202863" cy="247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GB" altLang="en-US" sz="15000" dirty="0">
                <a:solidFill>
                  <a:schemeClr val="bg1"/>
                </a:solidFill>
                <a:latin typeface="+mj-lt"/>
              </a:rPr>
              <a:t>LIMITLESS</a:t>
            </a:r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4437112"/>
          </a:xfr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251520" y="3794864"/>
            <a:ext cx="2304000" cy="464400"/>
          </a:xfrm>
          <a:solidFill>
            <a:schemeClr val="bg1"/>
          </a:solidFill>
        </p:spPr>
        <p:txBody>
          <a:bodyPr lIns="90000" tIns="46800" rIns="90000" bIns="46800">
            <a:noAutofit/>
          </a:bodyPr>
          <a:lstStyle>
            <a:lvl1pPr marL="0" indent="0">
              <a:buNone/>
              <a:defRPr sz="2400" cap="all" baseline="0">
                <a:solidFill>
                  <a:schemeClr val="tx1"/>
                </a:solidFill>
                <a:latin typeface="+mj-lt"/>
                <a:cs typeface="AngsanaUPC" panose="02020603050405020304" pitchFamily="18" charset="-34"/>
              </a:defRPr>
            </a:lvl1pPr>
          </a:lstStyle>
          <a:p>
            <a:pPr lvl="0"/>
            <a:r>
              <a:rPr lang="en-US" dirty="0"/>
              <a:t>Education is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51520" y="5857878"/>
            <a:ext cx="6984776" cy="464400"/>
          </a:xfrm>
          <a:solidFill>
            <a:schemeClr val="bg1"/>
          </a:solidFill>
        </p:spPr>
        <p:txBody>
          <a:bodyPr lIns="90000" tIns="46800" rIns="90000" bIns="46800"/>
          <a:lstStyle>
            <a:lvl1pPr marL="0" indent="0">
              <a:buNone/>
              <a:defRPr sz="2400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Make the box longer for longer phrases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952631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Picture 53" descr="Device-black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438150"/>
            <a:ext cx="1184275" cy="38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24800" y="1234800"/>
            <a:ext cx="8280000" cy="82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24800" y="2214000"/>
            <a:ext cx="828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3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28525" y="6237312"/>
            <a:ext cx="676275" cy="25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44C01B32-D1A0-401C-8867-70456BBB1E87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  <p:pic>
        <p:nvPicPr>
          <p:cNvPr id="1074" name="Picture 50" descr="Device-wine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438150"/>
            <a:ext cx="1184275" cy="385763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079" name="Picture 55" descr="Device-white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438150"/>
            <a:ext cx="1184275" cy="387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97" r:id="rId2"/>
    <p:sldLayoutId id="2147483705" r:id="rId3"/>
    <p:sldLayoutId id="2147483696" r:id="rId4"/>
    <p:sldLayoutId id="2147483698" r:id="rId5"/>
    <p:sldLayoutId id="2147483700" r:id="rId6"/>
    <p:sldLayoutId id="2147483701" r:id="rId7"/>
    <p:sldLayoutId id="2147483702" r:id="rId8"/>
    <p:sldLayoutId id="2147483706" r:id="rId9"/>
    <p:sldLayoutId id="2147483707" r:id="rId10"/>
    <p:sldLayoutId id="2147483708" r:id="rId11"/>
    <p:sldLayoutId id="2147483713" r:id="rId12"/>
    <p:sldLayoutId id="2147483709" r:id="rId13"/>
    <p:sldLayoutId id="2147483710" r:id="rId14"/>
    <p:sldLayoutId id="2147483711" r:id="rId15"/>
    <p:sldLayoutId id="2147483712" r:id="rId16"/>
    <p:sldLayoutId id="2147483714" r:id="rId17"/>
    <p:sldLayoutId id="2147483715" r:id="rId18"/>
    <p:sldLayoutId id="2147483716" r:id="rId19"/>
  </p:sldLayoutIdLst>
  <p:transition>
    <p:fade/>
  </p:transition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b="1" cap="all" baseline="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9pPr>
    </p:titleStyle>
    <p:bodyStyle>
      <a:lvl1pPr marL="180000" marR="0" indent="-1800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Tx/>
        <a:buFont typeface="Arial" charset="0"/>
        <a:buChar char="•"/>
        <a:tabLst/>
        <a:defRPr sz="2000" baseline="0">
          <a:solidFill>
            <a:schemeClr val="tx2"/>
          </a:solidFill>
          <a:latin typeface="+mn-lt"/>
          <a:ea typeface="+mn-ea"/>
          <a:cs typeface="+mn-cs"/>
        </a:defRPr>
      </a:lvl1pPr>
      <a:lvl2pPr marL="540000" marR="0" indent="-1800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rgbClr val="63656A"/>
        </a:buClr>
        <a:buSzTx/>
        <a:buFont typeface="Effra" panose="020B0603020203020204" pitchFamily="34" charset="0"/>
        <a:buChar char="•"/>
        <a:tabLst/>
        <a:defRPr sz="2000" baseline="0">
          <a:solidFill>
            <a:schemeClr val="tx2"/>
          </a:solidFill>
          <a:latin typeface="+mn-lt"/>
        </a:defRPr>
      </a:lvl2pPr>
      <a:lvl3pPr marL="900000" marR="0" indent="-1800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Effra" panose="020B0603020203020204" pitchFamily="34" charset="0"/>
        <a:buChar char="•"/>
        <a:tabLst/>
        <a:defRPr sz="2000" baseline="0">
          <a:solidFill>
            <a:schemeClr val="tx2"/>
          </a:solidFill>
          <a:latin typeface="+mn-lt"/>
        </a:defRPr>
      </a:lvl3pPr>
      <a:lvl4pPr marL="1260000" marR="0" indent="-1800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Effra" panose="020B0603020203020204" pitchFamily="34" charset="0"/>
        <a:buChar char="&gt;"/>
        <a:tabLst/>
        <a:defRPr sz="2000" baseline="0">
          <a:solidFill>
            <a:schemeClr val="tx2"/>
          </a:solidFill>
          <a:latin typeface="+mn-lt"/>
        </a:defRPr>
      </a:lvl4pPr>
      <a:lvl5pPr marL="1620000" marR="0" indent="-1800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Effra" panose="020B0603020203020204" pitchFamily="34" charset="0"/>
        <a:buChar char="-"/>
        <a:tabLst/>
        <a:defRPr sz="2000" baseline="0">
          <a:solidFill>
            <a:schemeClr val="tx2"/>
          </a:solidFill>
          <a:latin typeface="+mn-lt"/>
        </a:defRPr>
      </a:lvl5pPr>
      <a:lvl6pPr marL="2514600" indent="-228600" algn="l" rtl="0" eaLnBrk="1" fontAlgn="base" hangingPunct="1">
        <a:lnSpc>
          <a:spcPct val="110000"/>
        </a:lnSpc>
        <a:spcBef>
          <a:spcPct val="10000"/>
        </a:spcBef>
        <a:spcAft>
          <a:spcPct val="0"/>
        </a:spcAft>
        <a:buClr>
          <a:schemeClr val="tx2"/>
        </a:buClr>
        <a:buFont typeface="Effra" pitchFamily="2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lnSpc>
          <a:spcPct val="110000"/>
        </a:lnSpc>
        <a:spcBef>
          <a:spcPct val="10000"/>
        </a:spcBef>
        <a:spcAft>
          <a:spcPct val="0"/>
        </a:spcAft>
        <a:buClr>
          <a:schemeClr val="tx2"/>
        </a:buClr>
        <a:buFont typeface="Effra" pitchFamily="2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lnSpc>
          <a:spcPct val="110000"/>
        </a:lnSpc>
        <a:spcBef>
          <a:spcPct val="10000"/>
        </a:spcBef>
        <a:spcAft>
          <a:spcPct val="0"/>
        </a:spcAft>
        <a:buClr>
          <a:schemeClr val="tx2"/>
        </a:buClr>
        <a:buFont typeface="Effra" pitchFamily="2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lnSpc>
          <a:spcPct val="110000"/>
        </a:lnSpc>
        <a:spcBef>
          <a:spcPct val="10000"/>
        </a:spcBef>
        <a:spcAft>
          <a:spcPct val="0"/>
        </a:spcAft>
        <a:buClr>
          <a:schemeClr val="tx2"/>
        </a:buClr>
        <a:buFont typeface="Effra" pitchFamily="2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ral.ucar.edu/hap/events/orographic-precip/images/2wed/am/day2-Wed_am_3-Orogunmesh2.ppt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Advection over steep slopes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4800" y="4795200"/>
            <a:ext cx="8280000" cy="1411138"/>
          </a:xfrm>
        </p:spPr>
        <p:txBody>
          <a:bodyPr/>
          <a:lstStyle/>
          <a:p>
            <a:r>
              <a:rPr lang="en-GB" dirty="0"/>
              <a:t>James Shaw @</a:t>
            </a:r>
            <a:r>
              <a:rPr lang="en-GB" dirty="0" err="1"/>
              <a:t>hertzsprrrung</a:t>
            </a:r>
            <a:endParaRPr lang="en-GB" dirty="0"/>
          </a:p>
          <a:p>
            <a:r>
              <a:rPr lang="en-GB" dirty="0"/>
              <a:t>Hilary Weller @hilaryweller0</a:t>
            </a:r>
          </a:p>
          <a:p>
            <a:r>
              <a:rPr lang="en-GB" dirty="0"/>
              <a:t>John Methven</a:t>
            </a:r>
          </a:p>
          <a:p>
            <a:r>
              <a:rPr lang="en-GB" dirty="0"/>
              <a:t>Terry Davies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C01B32-D1A0-401C-8867-70456BBB1E87}" type="slidenum">
              <a:rPr lang="en-GB" altLang="en-US" smtClean="0"/>
              <a:pPr/>
              <a:t>1</a:t>
            </a:fld>
            <a:endParaRPr lang="en-GB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17512" y="0"/>
            <a:ext cx="2858344" cy="743995"/>
          </a:xfrm>
        </p:spPr>
        <p:txBody>
          <a:bodyPr/>
          <a:lstStyle/>
          <a:p>
            <a:pPr algn="ctr"/>
            <a:r>
              <a:rPr lang="en-GB" sz="2000" b="1" dirty="0"/>
              <a:t>#ecmwfnumerics2016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388" y="330488"/>
            <a:ext cx="1451890" cy="70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6704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Finite volume discretisation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783"/>
          <a:stretch/>
        </p:blipFill>
        <p:spPr>
          <a:xfrm>
            <a:off x="2564296" y="2214563"/>
            <a:ext cx="4001121" cy="9984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10</a:t>
            </a:fld>
            <a:endParaRPr lang="en-GB" altLang="en-US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96"/>
          <a:stretch/>
        </p:blipFill>
        <p:spPr bwMode="auto">
          <a:xfrm>
            <a:off x="2564296" y="3244171"/>
            <a:ext cx="4001121" cy="108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95" y="4540481"/>
            <a:ext cx="1561220" cy="17375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566" y="4432224"/>
            <a:ext cx="1542378" cy="19541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529" y="4455242"/>
            <a:ext cx="1542376" cy="193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31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to </a:t>
            </a:r>
            <a:r>
              <a:rPr lang="en-GB" dirty="0" err="1" smtClean="0"/>
              <a:t>EstimatE</a:t>
            </a:r>
            <a:r>
              <a:rPr lang="el-GR" dirty="0" smtClean="0"/>
              <a:t> φ</a:t>
            </a:r>
            <a:r>
              <a:rPr lang="en-GB" baseline="-25000" dirty="0" smtClean="0"/>
              <a:t>F</a:t>
            </a:r>
            <a:r>
              <a:rPr lang="en-GB" dirty="0"/>
              <a:t>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783"/>
          <a:stretch/>
        </p:blipFill>
        <p:spPr>
          <a:xfrm>
            <a:off x="2564296" y="2214563"/>
            <a:ext cx="4001121" cy="9984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11</a:t>
            </a:fld>
            <a:endParaRPr lang="en-GB" altLang="en-US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96"/>
          <a:stretch/>
        </p:blipFill>
        <p:spPr bwMode="auto">
          <a:xfrm>
            <a:off x="2564296" y="3244171"/>
            <a:ext cx="4001121" cy="108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95" y="4540481"/>
            <a:ext cx="1561220" cy="17375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566" y="4432224"/>
            <a:ext cx="1542378" cy="19541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529" y="4455242"/>
            <a:ext cx="1542376" cy="1932164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4355976" y="3501984"/>
            <a:ext cx="576064" cy="575088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3634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800" y="476672"/>
            <a:ext cx="8280000" cy="828000"/>
          </a:xfrm>
        </p:spPr>
        <p:txBody>
          <a:bodyPr/>
          <a:lstStyle/>
          <a:p>
            <a:r>
              <a:rPr lang="en-GB" dirty="0"/>
              <a:t>Upwind-Biased stencil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12</a:t>
            </a:fld>
            <a:endParaRPr lang="en-GB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5445794"/>
            <a:ext cx="969562" cy="10790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515" y="5378563"/>
            <a:ext cx="957860" cy="12135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5397424"/>
            <a:ext cx="957860" cy="11999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19" b="15755"/>
          <a:stretch/>
        </p:blipFill>
        <p:spPr>
          <a:xfrm>
            <a:off x="1894577" y="1376626"/>
            <a:ext cx="4754706" cy="39251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66" t="84366" r="-1793" b="-2128"/>
          <a:stretch/>
        </p:blipFill>
        <p:spPr>
          <a:xfrm>
            <a:off x="6897155" y="2742005"/>
            <a:ext cx="1558562" cy="155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744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800" y="512768"/>
            <a:ext cx="8280000" cy="828000"/>
          </a:xfrm>
        </p:spPr>
        <p:txBody>
          <a:bodyPr/>
          <a:lstStyle/>
          <a:p>
            <a:r>
              <a:rPr lang="en-GB" dirty="0" smtClean="0"/>
              <a:t>Stencil-Local Coordinates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028525" y="6309320"/>
            <a:ext cx="676275" cy="252000"/>
          </a:xfrm>
        </p:spPr>
        <p:txBody>
          <a:bodyPr/>
          <a:lstStyle/>
          <a:p>
            <a:fld id="{DCF6A46F-80AB-49F3-8C7E-9717ED945456}" type="slidenum">
              <a:rPr lang="en-GB" altLang="en-US" smtClean="0"/>
              <a:pPr/>
              <a:t>13</a:t>
            </a:fld>
            <a:endParaRPr lang="en-GB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5445794"/>
            <a:ext cx="969562" cy="10790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515" y="5378563"/>
            <a:ext cx="957860" cy="12135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5397424"/>
            <a:ext cx="957860" cy="1199928"/>
          </a:xfrm>
          <a:prstGeom prst="rect">
            <a:avLst/>
          </a:prstGeom>
        </p:spPr>
      </p:pic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1907704" y="1374950"/>
            <a:ext cx="6333072" cy="4017722"/>
            <a:chOff x="1840602" y="1069827"/>
            <a:chExt cx="6598719" cy="4158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108" b="16401"/>
            <a:stretch/>
          </p:blipFill>
          <p:spPr>
            <a:xfrm>
              <a:off x="1840602" y="1069827"/>
              <a:ext cx="4942535" cy="4158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195" t="84906" r="-600" b="-831"/>
            <a:stretch/>
          </p:blipFill>
          <p:spPr>
            <a:xfrm>
              <a:off x="6783137" y="2492896"/>
              <a:ext cx="1656184" cy="16561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47079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Least Squares Fit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384" y="2004676"/>
            <a:ext cx="4910832" cy="315251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14</a:t>
            </a:fld>
            <a:endParaRPr lang="en-GB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66" t="84366" r="-1793" b="-2128"/>
          <a:stretch/>
        </p:blipFill>
        <p:spPr>
          <a:xfrm>
            <a:off x="7311868" y="3190388"/>
            <a:ext cx="1111572" cy="11115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15" y="5457227"/>
            <a:ext cx="8524770" cy="56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319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φ</a:t>
            </a:r>
            <a:r>
              <a:rPr lang="en-GB" baseline="-25000" dirty="0"/>
              <a:t>F</a:t>
            </a:r>
            <a:r>
              <a:rPr lang="en-GB" dirty="0"/>
              <a:t> is Cheap To Compute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136252"/>
            <a:ext cx="5486896" cy="309294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15</a:t>
            </a:fld>
            <a:endParaRPr lang="en-GB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15" y="5457227"/>
            <a:ext cx="8524770" cy="56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435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Estimating</a:t>
            </a:r>
            <a:r>
              <a:rPr lang="el-GR" dirty="0"/>
              <a:t> φ</a:t>
            </a:r>
            <a:r>
              <a:rPr lang="en-GB" baseline="-25000" dirty="0"/>
              <a:t>F</a:t>
            </a:r>
            <a:r>
              <a:rPr lang="en-GB" dirty="0"/>
              <a:t> Near Boundaries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16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056336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17</a:t>
            </a:fld>
            <a:endParaRPr lang="en-GB" altLang="en-US"/>
          </a:p>
        </p:txBody>
      </p:sp>
      <p:sp>
        <p:nvSpPr>
          <p:cNvPr id="6" name="Oval 5"/>
          <p:cNvSpPr/>
          <p:nvPr/>
        </p:nvSpPr>
        <p:spPr>
          <a:xfrm>
            <a:off x="3419872" y="3645024"/>
            <a:ext cx="144016" cy="144016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8" name="Oval 7"/>
          <p:cNvSpPr/>
          <p:nvPr/>
        </p:nvSpPr>
        <p:spPr>
          <a:xfrm>
            <a:off x="5364088" y="3645024"/>
            <a:ext cx="144016" cy="144016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Oval 8"/>
          <p:cNvSpPr/>
          <p:nvPr/>
        </p:nvSpPr>
        <p:spPr>
          <a:xfrm>
            <a:off x="3419872" y="1988840"/>
            <a:ext cx="144016" cy="144016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506" y="5054014"/>
            <a:ext cx="2920678" cy="5595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66" t="84366" r="-1793" b="-2128"/>
          <a:stretch/>
        </p:blipFill>
        <p:spPr>
          <a:xfrm>
            <a:off x="509267" y="3789040"/>
            <a:ext cx="1111572" cy="111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3737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18</a:t>
            </a:fld>
            <a:endParaRPr lang="en-GB" altLang="en-US"/>
          </a:p>
        </p:txBody>
      </p:sp>
      <p:sp>
        <p:nvSpPr>
          <p:cNvPr id="6" name="Oval 5"/>
          <p:cNvSpPr/>
          <p:nvPr/>
        </p:nvSpPr>
        <p:spPr>
          <a:xfrm>
            <a:off x="3419872" y="3645024"/>
            <a:ext cx="144016" cy="144016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8" name="Oval 7"/>
          <p:cNvSpPr/>
          <p:nvPr/>
        </p:nvSpPr>
        <p:spPr>
          <a:xfrm>
            <a:off x="5364088" y="3645024"/>
            <a:ext cx="144016" cy="144016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Oval 8"/>
          <p:cNvSpPr/>
          <p:nvPr/>
        </p:nvSpPr>
        <p:spPr>
          <a:xfrm>
            <a:off x="3419872" y="1988840"/>
            <a:ext cx="144016" cy="144016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210" y="4978456"/>
            <a:ext cx="3983514" cy="645504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5364088" y="1988840"/>
            <a:ext cx="144016" cy="144016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4941168"/>
            <a:ext cx="4032448" cy="6761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66" t="84366" r="-1793" b="-2128"/>
          <a:stretch/>
        </p:blipFill>
        <p:spPr>
          <a:xfrm>
            <a:off x="509267" y="3789040"/>
            <a:ext cx="1111572" cy="111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951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96296E-6 L 0.18907 0.241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44" y="1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Estimating</a:t>
            </a:r>
            <a:r>
              <a:rPr lang="el-GR" dirty="0"/>
              <a:t> φ</a:t>
            </a:r>
            <a:r>
              <a:rPr lang="en-GB" baseline="-25000" dirty="0"/>
              <a:t>F</a:t>
            </a:r>
            <a:r>
              <a:rPr lang="en-GB" dirty="0"/>
              <a:t> Near Boundaries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488" y="2204864"/>
            <a:ext cx="3038624" cy="309687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19</a:t>
            </a:fld>
            <a:endParaRPr lang="en-GB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70" y="5457228"/>
            <a:ext cx="7887491" cy="5218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92105" y="5229200"/>
            <a:ext cx="5068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>
                <a:solidFill>
                  <a:schemeClr val="tx2"/>
                </a:solidFill>
                <a:latin typeface="+mn-lt"/>
              </a:rPr>
              <a:t>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66" t="84366" r="-1793" b="-2128"/>
          <a:stretch/>
        </p:blipFill>
        <p:spPr>
          <a:xfrm>
            <a:off x="7308454" y="3181524"/>
            <a:ext cx="1111572" cy="111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833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800" y="1234800"/>
            <a:ext cx="8280000" cy="828000"/>
          </a:xfrm>
        </p:spPr>
        <p:txBody>
          <a:bodyPr/>
          <a:lstStyle/>
          <a:p>
            <a:r>
              <a:rPr lang="en-GB" dirty="0"/>
              <a:t>ways to represent terrain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2</a:t>
            </a:fld>
            <a:endParaRPr lang="en-GB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9" t="-1711" r="44665" b="-1"/>
          <a:stretch/>
        </p:blipFill>
        <p:spPr>
          <a:xfrm>
            <a:off x="6228184" y="2348880"/>
            <a:ext cx="2476616" cy="2532404"/>
          </a:xfrm>
          <a:prstGeom prst="rect">
            <a:avLst/>
          </a:prstGeom>
        </p:spPr>
      </p:pic>
      <p:sp>
        <p:nvSpPr>
          <p:cNvPr id="6" name="TextBox 3"/>
          <p:cNvSpPr txBox="1"/>
          <p:nvPr/>
        </p:nvSpPr>
        <p:spPr>
          <a:xfrm>
            <a:off x="253448" y="5427220"/>
            <a:ext cx="84513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600" dirty="0"/>
              <a:t>Source: </a:t>
            </a:r>
            <a:r>
              <a:rPr lang="en-GB" sz="1600" dirty="0" err="1"/>
              <a:t>Smolarkiewicz</a:t>
            </a:r>
            <a:r>
              <a:rPr lang="en-GB" sz="1600" dirty="0"/>
              <a:t> &amp; </a:t>
            </a:r>
            <a:r>
              <a:rPr lang="en-GB" sz="1600" dirty="0" err="1"/>
              <a:t>Szmelter</a:t>
            </a:r>
            <a:endParaRPr lang="en-GB" sz="1600" dirty="0"/>
          </a:p>
          <a:p>
            <a:pPr algn="r"/>
            <a:r>
              <a:rPr lang="en-GB" sz="1400" dirty="0">
                <a:hlinkClick r:id="rId3"/>
              </a:rPr>
              <a:t>http://ral.ucar.edu/hap/events/orographic-precip/images/2wed/am/day2-Wed_am_3-Orogunmesh2.ppt</a:t>
            </a:r>
            <a:endParaRPr lang="en-GB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00" y="2349351"/>
            <a:ext cx="2445621" cy="24456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964" y="2348880"/>
            <a:ext cx="2444677" cy="2444677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266462" y="4839096"/>
            <a:ext cx="2762295" cy="363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  <a:latin typeface="+mn-lt"/>
              </a:rPr>
              <a:t>Terrain following layers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80877" y="4881284"/>
            <a:ext cx="1136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  <a:latin typeface="+mn-lt"/>
              </a:rPr>
              <a:t>Cut cells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23953" y="4881284"/>
            <a:ext cx="1685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  <a:latin typeface="+mn-lt"/>
              </a:rPr>
              <a:t>Unstructured</a:t>
            </a:r>
          </a:p>
        </p:txBody>
      </p:sp>
    </p:spTree>
    <p:extLst>
      <p:ext uri="{BB962C8B-B14F-4D97-AF65-F5344CB8AC3E}">
        <p14:creationId xmlns:p14="http://schemas.microsoft.com/office/powerpoint/2010/main" val="14935595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Estimating</a:t>
            </a:r>
            <a:r>
              <a:rPr lang="el-GR" dirty="0"/>
              <a:t> φ</a:t>
            </a:r>
            <a:r>
              <a:rPr lang="en-GB" baseline="-25000" dirty="0"/>
              <a:t>F</a:t>
            </a:r>
            <a:r>
              <a:rPr lang="en-GB" dirty="0"/>
              <a:t> Near Boundaries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488" y="2204864"/>
            <a:ext cx="3038624" cy="309687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20</a:t>
            </a:fld>
            <a:endParaRPr lang="en-GB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236" y="5423947"/>
            <a:ext cx="5635218" cy="6642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66" t="84366" r="-1793" b="-2128"/>
          <a:stretch/>
        </p:blipFill>
        <p:spPr>
          <a:xfrm>
            <a:off x="7308454" y="3181524"/>
            <a:ext cx="1111572" cy="111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833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Estimating</a:t>
            </a:r>
            <a:r>
              <a:rPr lang="el-GR" dirty="0"/>
              <a:t> φ</a:t>
            </a:r>
            <a:r>
              <a:rPr lang="en-GB" baseline="-25000" dirty="0"/>
              <a:t>F</a:t>
            </a:r>
            <a:r>
              <a:rPr lang="en-GB" dirty="0"/>
              <a:t> Near Boundaries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46" y="2204864"/>
            <a:ext cx="4238307" cy="311166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21</a:t>
            </a:fld>
            <a:endParaRPr lang="en-GB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392105" y="5229200"/>
            <a:ext cx="5068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>
                <a:solidFill>
                  <a:schemeClr val="tx2"/>
                </a:solidFill>
                <a:latin typeface="+mn-lt"/>
              </a:rPr>
              <a:t>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66" t="84366" r="-1793" b="-2128"/>
          <a:stretch/>
        </p:blipFill>
        <p:spPr>
          <a:xfrm>
            <a:off x="7308454" y="3181524"/>
            <a:ext cx="1111572" cy="11115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5458596"/>
            <a:ext cx="7887491" cy="52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863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5458596"/>
            <a:ext cx="7887491" cy="5218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Estimating</a:t>
            </a:r>
            <a:r>
              <a:rPr lang="el-GR" dirty="0"/>
              <a:t> φ</a:t>
            </a:r>
            <a:r>
              <a:rPr lang="en-GB" baseline="-25000" dirty="0"/>
              <a:t>F</a:t>
            </a:r>
            <a:r>
              <a:rPr lang="en-GB" dirty="0"/>
              <a:t> Near Boundaries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46" y="2204864"/>
            <a:ext cx="4238307" cy="311166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22</a:t>
            </a:fld>
            <a:endParaRPr lang="en-GB" altLang="en-US"/>
          </a:p>
        </p:txBody>
      </p:sp>
      <p:sp>
        <p:nvSpPr>
          <p:cNvPr id="8" name="Multiply 7"/>
          <p:cNvSpPr/>
          <p:nvPr/>
        </p:nvSpPr>
        <p:spPr>
          <a:xfrm>
            <a:off x="5292080" y="5342317"/>
            <a:ext cx="936104" cy="751716"/>
          </a:xfrm>
          <a:prstGeom prst="mathMultiply">
            <a:avLst/>
          </a:prstGeom>
          <a:solidFill>
            <a:schemeClr val="accent1">
              <a:alpha val="49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66" t="84366" r="-1793" b="-2128"/>
          <a:stretch/>
        </p:blipFill>
        <p:spPr>
          <a:xfrm>
            <a:off x="7308454" y="3181524"/>
            <a:ext cx="1111572" cy="111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618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Estimating</a:t>
            </a:r>
            <a:r>
              <a:rPr lang="el-GR" dirty="0"/>
              <a:t> φ</a:t>
            </a:r>
            <a:r>
              <a:rPr lang="en-GB" baseline="-25000" dirty="0"/>
              <a:t>F</a:t>
            </a:r>
            <a:r>
              <a:rPr lang="en-GB" dirty="0"/>
              <a:t> Near Boundaries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23</a:t>
            </a:fld>
            <a:endParaRPr lang="en-GB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232" y="1196752"/>
            <a:ext cx="3723936" cy="40914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44408" y="4889582"/>
            <a:ext cx="8290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b="1" dirty="0">
                <a:solidFill>
                  <a:srgbClr val="C00000"/>
                </a:solidFill>
                <a:latin typeface="+mn-lt"/>
              </a:rPr>
              <a:t>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66" t="84366" r="-1793" b="-2128"/>
          <a:stretch/>
        </p:blipFill>
        <p:spPr>
          <a:xfrm>
            <a:off x="7308454" y="3181524"/>
            <a:ext cx="1111572" cy="11115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5458596"/>
            <a:ext cx="7887491" cy="52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604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800" y="2132856"/>
            <a:ext cx="8280000" cy="4041144"/>
          </a:xfrm>
        </p:spPr>
        <p:txBody>
          <a:bodyPr/>
          <a:lstStyle/>
          <a:p>
            <a:pPr marL="0" indent="0" algn="ctr">
              <a:buNone/>
            </a:pPr>
            <a:r>
              <a:rPr lang="en-GB" sz="3400" dirty="0"/>
              <a:t>What is the most suitable polynomial</a:t>
            </a:r>
          </a:p>
          <a:p>
            <a:pPr marL="0" indent="0" algn="ctr">
              <a:buNone/>
            </a:pPr>
            <a:r>
              <a:rPr lang="en-GB" sz="3400" dirty="0"/>
              <a:t>for a given distribution of points?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24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469908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800" y="2132856"/>
            <a:ext cx="8280000" cy="4041144"/>
          </a:xfrm>
        </p:spPr>
        <p:txBody>
          <a:bodyPr/>
          <a:lstStyle/>
          <a:p>
            <a:pPr marL="0" indent="0" algn="ctr">
              <a:buNone/>
            </a:pPr>
            <a:r>
              <a:rPr lang="en-GB" sz="3400" dirty="0"/>
              <a:t>What is the </a:t>
            </a:r>
            <a:r>
              <a:rPr lang="en-GB" sz="3400" dirty="0" smtClean="0"/>
              <a:t>highest degree polynomial</a:t>
            </a:r>
            <a:endParaRPr lang="en-GB" sz="3400" dirty="0"/>
          </a:p>
          <a:p>
            <a:pPr marL="0" indent="0" algn="ctr">
              <a:buNone/>
            </a:pPr>
            <a:r>
              <a:rPr lang="en-GB" sz="3400" dirty="0" smtClean="0"/>
              <a:t>that ensures numerically stable advection?</a:t>
            </a:r>
            <a:endParaRPr lang="en-GB" sz="3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25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837001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800" y="80720"/>
            <a:ext cx="8280000" cy="828000"/>
          </a:xfrm>
        </p:spPr>
        <p:txBody>
          <a:bodyPr/>
          <a:lstStyle/>
          <a:p>
            <a:r>
              <a:rPr lang="en-GB" dirty="0" smtClean="0"/>
              <a:t>Von </a:t>
            </a:r>
            <a:r>
              <a:rPr lang="en-GB" dirty="0"/>
              <a:t>Neumann </a:t>
            </a:r>
            <a:r>
              <a:rPr lang="en-GB" dirty="0" err="1"/>
              <a:t>StabilitY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26</a:t>
            </a:fld>
            <a:endParaRPr lang="en-GB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000"/>
          <a:stretch/>
        </p:blipFill>
        <p:spPr>
          <a:xfrm>
            <a:off x="2794171" y="2979658"/>
            <a:ext cx="3369534" cy="1296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738" y="1107450"/>
            <a:ext cx="3600400" cy="167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566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800" y="80720"/>
            <a:ext cx="8280000" cy="828000"/>
          </a:xfrm>
        </p:spPr>
        <p:txBody>
          <a:bodyPr/>
          <a:lstStyle/>
          <a:p>
            <a:r>
              <a:rPr lang="en-GB" dirty="0" smtClean="0"/>
              <a:t>Von </a:t>
            </a:r>
            <a:r>
              <a:rPr lang="en-GB" dirty="0"/>
              <a:t>Neumann </a:t>
            </a:r>
            <a:r>
              <a:rPr lang="en-GB" dirty="0" err="1"/>
              <a:t>StabilitY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27</a:t>
            </a:fld>
            <a:endParaRPr lang="en-GB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7519"/>
          <a:stretch/>
        </p:blipFill>
        <p:spPr>
          <a:xfrm>
            <a:off x="2794171" y="2979658"/>
            <a:ext cx="3369534" cy="26095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738" y="1107450"/>
            <a:ext cx="3600400" cy="167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009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800" y="3429000"/>
            <a:ext cx="8280000" cy="2745000"/>
          </a:xfrm>
        </p:spPr>
        <p:txBody>
          <a:bodyPr/>
          <a:lstStyle/>
          <a:p>
            <a:r>
              <a:rPr lang="en-GB" dirty="0" smtClean="0"/>
              <a:t>Assume perfect </a:t>
            </a:r>
            <a:r>
              <a:rPr lang="en-GB" dirty="0" err="1"/>
              <a:t>timestepping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28</a:t>
            </a:fld>
            <a:endParaRPr lang="en-GB" altLang="en-US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424800" y="80720"/>
            <a:ext cx="8280000" cy="82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GB" kern="0" smtClean="0"/>
              <a:t>Von Neumann StabilitY</a:t>
            </a:r>
            <a:endParaRPr lang="en-GB" kern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094199"/>
            <a:ext cx="3600400" cy="16734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4" t="40481" b="27519"/>
          <a:stretch/>
        </p:blipFill>
        <p:spPr>
          <a:xfrm>
            <a:off x="5148064" y="1370147"/>
            <a:ext cx="3103873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0472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9" t="80937" r="29477" b="1063"/>
          <a:stretch/>
        </p:blipFill>
        <p:spPr>
          <a:xfrm>
            <a:off x="3566580" y="3662116"/>
            <a:ext cx="1886608" cy="5855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800" y="3429000"/>
            <a:ext cx="8280000" cy="2745000"/>
          </a:xfrm>
        </p:spPr>
        <p:txBody>
          <a:bodyPr/>
          <a:lstStyle/>
          <a:p>
            <a:r>
              <a:rPr lang="en-GB" dirty="0" smtClean="0"/>
              <a:t>Assume perfect </a:t>
            </a:r>
            <a:r>
              <a:rPr lang="en-GB" dirty="0" err="1"/>
              <a:t>timestepping</a:t>
            </a:r>
            <a:endParaRPr lang="en-GB" dirty="0"/>
          </a:p>
          <a:p>
            <a:r>
              <a:rPr lang="en-GB" dirty="0" smtClean="0"/>
              <a:t>Assume wave-like solution 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29</a:t>
            </a:fld>
            <a:endParaRPr lang="en-GB" altLang="en-US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424800" y="80720"/>
            <a:ext cx="8280000" cy="82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GB" kern="0" smtClean="0"/>
              <a:t>Von Neumann StabilitY</a:t>
            </a:r>
            <a:endParaRPr lang="en-GB" kern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094199"/>
            <a:ext cx="3600400" cy="16734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4" t="40481" b="27519"/>
          <a:stretch/>
        </p:blipFill>
        <p:spPr>
          <a:xfrm>
            <a:off x="5148064" y="1370147"/>
            <a:ext cx="3103873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0348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Slanted Cells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125" y="2214563"/>
            <a:ext cx="5947463" cy="39592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3</a:t>
            </a:fld>
            <a:endParaRPr lang="en-GB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35113" y="4365104"/>
            <a:ext cx="21602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64288" y="2852936"/>
            <a:ext cx="216024" cy="3306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86000" y="2267347"/>
            <a:ext cx="10381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 kern="0" dirty="0">
                <a:solidFill>
                  <a:srgbClr val="D2002E"/>
                </a:solidFill>
                <a:latin typeface="Effra Bold"/>
              </a:rPr>
              <a:t>Before</a:t>
            </a:r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32040" y="2267347"/>
            <a:ext cx="10381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 kern="0" dirty="0">
                <a:solidFill>
                  <a:srgbClr val="D2002E"/>
                </a:solidFill>
                <a:latin typeface="Effra Bold"/>
              </a:rPr>
              <a:t>After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4788024" y="2132856"/>
            <a:ext cx="2966560" cy="41044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91651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9" t="80937" r="29477" b="1063"/>
          <a:stretch/>
        </p:blipFill>
        <p:spPr>
          <a:xfrm>
            <a:off x="3566580" y="3662116"/>
            <a:ext cx="1886608" cy="5855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800" y="3429000"/>
            <a:ext cx="8280000" cy="2745000"/>
          </a:xfrm>
        </p:spPr>
        <p:txBody>
          <a:bodyPr/>
          <a:lstStyle/>
          <a:p>
            <a:r>
              <a:rPr lang="en-GB" dirty="0" smtClean="0"/>
              <a:t>Assume perfect </a:t>
            </a:r>
            <a:r>
              <a:rPr lang="en-GB" dirty="0" err="1"/>
              <a:t>timestepping</a:t>
            </a:r>
            <a:endParaRPr lang="en-GB" dirty="0"/>
          </a:p>
          <a:p>
            <a:r>
              <a:rPr lang="en-GB" dirty="0" smtClean="0"/>
              <a:t>Assume wave-like solution </a:t>
            </a:r>
            <a:endParaRPr lang="en-GB" dirty="0"/>
          </a:p>
          <a:p>
            <a:r>
              <a:rPr lang="en-GB" dirty="0"/>
              <a:t>Introduce constraints</a:t>
            </a:r>
            <a:r>
              <a:rPr lang="en-GB" dirty="0" smtClean="0"/>
              <a:t>:</a:t>
            </a:r>
          </a:p>
          <a:p>
            <a:pPr lvl="1"/>
            <a:r>
              <a:rPr lang="en-GB" dirty="0" smtClean="0"/>
              <a:t>|</a:t>
            </a:r>
            <a:r>
              <a:rPr lang="en-GB" dirty="0"/>
              <a:t>A| &lt;= </a:t>
            </a:r>
            <a:r>
              <a:rPr lang="en-GB" dirty="0" smtClean="0"/>
              <a:t>1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30</a:t>
            </a:fld>
            <a:endParaRPr lang="en-GB" altLang="en-US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424800" y="80720"/>
            <a:ext cx="8280000" cy="82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GB" kern="0" smtClean="0"/>
              <a:t>Von Neumann StabilitY</a:t>
            </a:r>
            <a:endParaRPr lang="en-GB" kern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094199"/>
            <a:ext cx="3600400" cy="16734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4" t="40481" b="27519"/>
          <a:stretch/>
        </p:blipFill>
        <p:spPr>
          <a:xfrm>
            <a:off x="5148064" y="1370147"/>
            <a:ext cx="3103873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1221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9" t="80937" r="29477" b="1063"/>
          <a:stretch/>
        </p:blipFill>
        <p:spPr>
          <a:xfrm>
            <a:off x="3566580" y="3662116"/>
            <a:ext cx="1886608" cy="5855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800" y="3429000"/>
            <a:ext cx="8280000" cy="2745000"/>
          </a:xfrm>
        </p:spPr>
        <p:txBody>
          <a:bodyPr/>
          <a:lstStyle/>
          <a:p>
            <a:r>
              <a:rPr lang="en-GB" dirty="0" smtClean="0"/>
              <a:t>Assume perfect </a:t>
            </a:r>
            <a:r>
              <a:rPr lang="en-GB" dirty="0" err="1"/>
              <a:t>timestepping</a:t>
            </a:r>
            <a:endParaRPr lang="en-GB" dirty="0"/>
          </a:p>
          <a:p>
            <a:r>
              <a:rPr lang="en-GB" dirty="0" smtClean="0"/>
              <a:t>Assume wave-like solution </a:t>
            </a:r>
            <a:endParaRPr lang="en-GB" dirty="0"/>
          </a:p>
          <a:p>
            <a:r>
              <a:rPr lang="en-GB" dirty="0"/>
              <a:t>Introduce constraints</a:t>
            </a:r>
            <a:r>
              <a:rPr lang="en-GB" dirty="0" smtClean="0"/>
              <a:t>:</a:t>
            </a:r>
          </a:p>
          <a:p>
            <a:pPr lvl="1"/>
            <a:r>
              <a:rPr lang="en-GB" dirty="0" smtClean="0"/>
              <a:t>|</a:t>
            </a:r>
            <a:r>
              <a:rPr lang="en-GB" dirty="0"/>
              <a:t>A| &lt;= </a:t>
            </a:r>
            <a:r>
              <a:rPr lang="en-GB" dirty="0" smtClean="0"/>
              <a:t>1</a:t>
            </a:r>
          </a:p>
          <a:p>
            <a:pPr lvl="1"/>
            <a:r>
              <a:rPr lang="en-GB" dirty="0" err="1" smtClean="0"/>
              <a:t>arg</a:t>
            </a:r>
            <a:r>
              <a:rPr lang="en-GB" dirty="0" smtClean="0"/>
              <a:t>(A</a:t>
            </a:r>
            <a:r>
              <a:rPr lang="en-GB" dirty="0"/>
              <a:t>) &lt; 0 for </a:t>
            </a:r>
            <a:r>
              <a:rPr lang="en-GB" dirty="0" smtClean="0"/>
              <a:t>Co </a:t>
            </a:r>
            <a:r>
              <a:rPr lang="en-GB" dirty="0"/>
              <a:t>&gt; </a:t>
            </a:r>
            <a:r>
              <a:rPr lang="en-GB" dirty="0" smtClean="0"/>
              <a:t>0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31</a:t>
            </a:fld>
            <a:endParaRPr lang="en-GB" altLang="en-US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424800" y="80720"/>
            <a:ext cx="8280000" cy="82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GB" kern="0" smtClean="0"/>
              <a:t>Von Neumann StabilitY</a:t>
            </a:r>
            <a:endParaRPr lang="en-GB" kern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094199"/>
            <a:ext cx="3600400" cy="16734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4" t="40481" b="27519"/>
          <a:stretch/>
        </p:blipFill>
        <p:spPr>
          <a:xfrm>
            <a:off x="5148064" y="1370147"/>
            <a:ext cx="3103873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2263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9" t="80937" r="29477" b="1063"/>
          <a:stretch/>
        </p:blipFill>
        <p:spPr>
          <a:xfrm>
            <a:off x="3566580" y="3662116"/>
            <a:ext cx="1886608" cy="5855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800" y="3429000"/>
            <a:ext cx="8280000" cy="2745000"/>
          </a:xfrm>
        </p:spPr>
        <p:txBody>
          <a:bodyPr/>
          <a:lstStyle/>
          <a:p>
            <a:r>
              <a:rPr lang="en-GB" dirty="0" smtClean="0"/>
              <a:t>Assume perfect </a:t>
            </a:r>
            <a:r>
              <a:rPr lang="en-GB" dirty="0" err="1"/>
              <a:t>timestepping</a:t>
            </a:r>
            <a:endParaRPr lang="en-GB" dirty="0"/>
          </a:p>
          <a:p>
            <a:r>
              <a:rPr lang="en-GB" dirty="0" smtClean="0"/>
              <a:t>Assume wave-like solution </a:t>
            </a:r>
            <a:endParaRPr lang="en-GB" dirty="0"/>
          </a:p>
          <a:p>
            <a:r>
              <a:rPr lang="en-GB" dirty="0"/>
              <a:t>Introduce constraints</a:t>
            </a:r>
            <a:r>
              <a:rPr lang="en-GB" dirty="0" smtClean="0"/>
              <a:t>:</a:t>
            </a:r>
          </a:p>
          <a:p>
            <a:pPr lvl="1"/>
            <a:r>
              <a:rPr lang="en-GB" dirty="0" smtClean="0"/>
              <a:t>|</a:t>
            </a:r>
            <a:r>
              <a:rPr lang="en-GB" dirty="0"/>
              <a:t>A| &lt;= </a:t>
            </a:r>
            <a:r>
              <a:rPr lang="en-GB" dirty="0" smtClean="0"/>
              <a:t>1</a:t>
            </a:r>
          </a:p>
          <a:p>
            <a:pPr lvl="1"/>
            <a:r>
              <a:rPr lang="en-GB" dirty="0" err="1" smtClean="0"/>
              <a:t>arg</a:t>
            </a:r>
            <a:r>
              <a:rPr lang="en-GB" dirty="0" smtClean="0"/>
              <a:t>(A</a:t>
            </a:r>
            <a:r>
              <a:rPr lang="en-GB" dirty="0"/>
              <a:t>) &lt; 0 for </a:t>
            </a:r>
            <a:r>
              <a:rPr lang="en-GB" dirty="0" smtClean="0"/>
              <a:t>Co </a:t>
            </a:r>
            <a:r>
              <a:rPr lang="en-GB" dirty="0"/>
              <a:t>&gt; </a:t>
            </a:r>
            <a:r>
              <a:rPr lang="en-GB" dirty="0" smtClean="0"/>
              <a:t>0</a:t>
            </a:r>
          </a:p>
          <a:p>
            <a:pPr lvl="1"/>
            <a:r>
              <a:rPr lang="en-GB" dirty="0" smtClean="0"/>
              <a:t>No </a:t>
            </a:r>
            <a:r>
              <a:rPr lang="en-GB" dirty="0"/>
              <a:t>more damping </a:t>
            </a:r>
            <a:r>
              <a:rPr lang="en-GB" dirty="0" smtClean="0"/>
              <a:t>than first-order upwind (</a:t>
            </a:r>
            <a:r>
              <a:rPr lang="en-GB" dirty="0" err="1" smtClean="0"/>
              <a:t>w</a:t>
            </a:r>
            <a:r>
              <a:rPr lang="en-GB" baseline="-25000" dirty="0" err="1" smtClean="0"/>
              <a:t>u</a:t>
            </a:r>
            <a:r>
              <a:rPr lang="en-GB" dirty="0" smtClean="0"/>
              <a:t>=1, </a:t>
            </a:r>
            <a:r>
              <a:rPr lang="en-GB" dirty="0" err="1" smtClean="0"/>
              <a:t>w</a:t>
            </a:r>
            <a:r>
              <a:rPr lang="en-GB" baseline="-25000" dirty="0" err="1" smtClean="0"/>
              <a:t>d</a:t>
            </a:r>
            <a:r>
              <a:rPr lang="en-GB" dirty="0" smtClean="0"/>
              <a:t>=0)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32</a:t>
            </a:fld>
            <a:endParaRPr lang="en-GB" altLang="en-US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424800" y="80720"/>
            <a:ext cx="8280000" cy="82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GB" kern="0" smtClean="0"/>
              <a:t>Von Neumann StabilitY</a:t>
            </a:r>
            <a:endParaRPr lang="en-GB" kern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094199"/>
            <a:ext cx="3600400" cy="16734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4" t="40481" b="27519"/>
          <a:stretch/>
        </p:blipFill>
        <p:spPr>
          <a:xfrm>
            <a:off x="5148064" y="1370147"/>
            <a:ext cx="3103873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065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800" y="80720"/>
            <a:ext cx="8280000" cy="828000"/>
          </a:xfrm>
        </p:spPr>
        <p:txBody>
          <a:bodyPr/>
          <a:lstStyle/>
          <a:p>
            <a:r>
              <a:rPr lang="en-GB" dirty="0" smtClean="0"/>
              <a:t>Von </a:t>
            </a:r>
            <a:r>
              <a:rPr lang="en-GB" dirty="0"/>
              <a:t>Neumann </a:t>
            </a:r>
            <a:r>
              <a:rPr lang="en-GB" dirty="0" err="1"/>
              <a:t>StabilitY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33</a:t>
            </a:fld>
            <a:endParaRPr lang="en-GB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220" y="1700808"/>
            <a:ext cx="2655324" cy="12342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4" t="38481" b="27519"/>
          <a:stretch/>
        </p:blipFill>
        <p:spPr>
          <a:xfrm>
            <a:off x="4554059" y="2059194"/>
            <a:ext cx="2289132" cy="90281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77158" y="1212721"/>
            <a:ext cx="2923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kern="0" dirty="0" smtClean="0">
                <a:solidFill>
                  <a:srgbClr val="D2002E"/>
                </a:solidFill>
                <a:latin typeface="Effra Bold"/>
              </a:rPr>
              <a:t>2-point approximation</a:t>
            </a:r>
            <a:endParaRPr lang="en-GB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522837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800" y="80720"/>
            <a:ext cx="8280000" cy="828000"/>
          </a:xfrm>
        </p:spPr>
        <p:txBody>
          <a:bodyPr/>
          <a:lstStyle/>
          <a:p>
            <a:r>
              <a:rPr lang="en-GB" dirty="0" smtClean="0"/>
              <a:t>Von </a:t>
            </a:r>
            <a:r>
              <a:rPr lang="en-GB" dirty="0"/>
              <a:t>Neumann </a:t>
            </a:r>
            <a:r>
              <a:rPr lang="en-GB" dirty="0" err="1"/>
              <a:t>StabilitY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34</a:t>
            </a:fld>
            <a:endParaRPr lang="en-GB" altLang="en-US"/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280324" y="3140968"/>
            <a:ext cx="8568952" cy="0"/>
          </a:xfrm>
          <a:prstGeom prst="lin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220" y="1700808"/>
            <a:ext cx="2655324" cy="12342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4" t="38481" b="27519"/>
          <a:stretch/>
        </p:blipFill>
        <p:spPr>
          <a:xfrm>
            <a:off x="4554059" y="2059194"/>
            <a:ext cx="2289132" cy="9028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16" y="3583233"/>
            <a:ext cx="3666889" cy="9978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405" y="3685852"/>
            <a:ext cx="3351768" cy="8299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10" y="5229200"/>
            <a:ext cx="4354732" cy="97580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842" y="5291896"/>
            <a:ext cx="4567158" cy="945416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 bwMode="auto">
          <a:xfrm>
            <a:off x="277158" y="4797152"/>
            <a:ext cx="8568952" cy="0"/>
          </a:xfrm>
          <a:prstGeom prst="lin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277158" y="1212721"/>
            <a:ext cx="2923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kern="0" dirty="0" smtClean="0">
                <a:solidFill>
                  <a:srgbClr val="D2002E"/>
                </a:solidFill>
                <a:latin typeface="Effra Bold"/>
              </a:rPr>
              <a:t>2-point approximation</a:t>
            </a:r>
            <a:endParaRPr lang="en-GB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2110" y="3170437"/>
            <a:ext cx="2923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kern="0" dirty="0">
                <a:solidFill>
                  <a:srgbClr val="D2002E"/>
                </a:solidFill>
                <a:latin typeface="Effra Bold"/>
              </a:rPr>
              <a:t>3</a:t>
            </a:r>
            <a:r>
              <a:rPr lang="en-GB" b="1" kern="0" dirty="0" smtClean="0">
                <a:solidFill>
                  <a:srgbClr val="D2002E"/>
                </a:solidFill>
                <a:latin typeface="Effra Bold"/>
              </a:rPr>
              <a:t>-point approximation</a:t>
            </a:r>
            <a:endParaRPr lang="en-GB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3269" y="4813121"/>
            <a:ext cx="2923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kern="0" dirty="0" smtClean="0">
                <a:solidFill>
                  <a:srgbClr val="D2002E"/>
                </a:solidFill>
                <a:latin typeface="Effra Bold"/>
              </a:rPr>
              <a:t>4-point approximation</a:t>
            </a:r>
            <a:endParaRPr lang="en-GB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201304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Von </a:t>
            </a:r>
            <a:r>
              <a:rPr lang="en-GB" dirty="0"/>
              <a:t>Neumann </a:t>
            </a:r>
            <a:r>
              <a:rPr lang="en-GB" dirty="0" err="1"/>
              <a:t>StabilitY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35</a:t>
            </a:fld>
            <a:endParaRPr lang="en-GB" alt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202046"/>
            <a:ext cx="3326656" cy="1766526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22" y="4116178"/>
            <a:ext cx="2938142" cy="23371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906" y="4046122"/>
            <a:ext cx="3587410" cy="235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727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720"/>
            <a:ext cx="8280000" cy="828000"/>
          </a:xfrm>
        </p:spPr>
        <p:txBody>
          <a:bodyPr/>
          <a:lstStyle/>
          <a:p>
            <a:r>
              <a:rPr lang="en-GB" dirty="0"/>
              <a:t>Polynomial Fit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663" y="1187424"/>
            <a:ext cx="8280000" cy="130547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Generate candidate polynomials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Test each candidate against </a:t>
            </a:r>
            <a:r>
              <a:rPr lang="en-GB" dirty="0" smtClean="0"/>
              <a:t>von Neumann stability </a:t>
            </a:r>
            <a:r>
              <a:rPr lang="en-GB" dirty="0"/>
              <a:t>criteria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Choose the best candidate that </a:t>
            </a:r>
            <a:r>
              <a:rPr lang="en-GB" dirty="0" smtClean="0"/>
              <a:t>satisfies </a:t>
            </a:r>
            <a:r>
              <a:rPr lang="en-GB" dirty="0"/>
              <a:t>the criteria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36</a:t>
            </a:fld>
            <a:endParaRPr lang="en-GB" altLang="en-US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68476" y="2654215"/>
            <a:ext cx="6392761" cy="3927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32040" y="4787824"/>
            <a:ext cx="3326656" cy="1766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18805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Estimating</a:t>
            </a:r>
            <a:r>
              <a:rPr lang="el-GR" dirty="0"/>
              <a:t> φ</a:t>
            </a:r>
            <a:r>
              <a:rPr lang="en-GB" baseline="-25000" dirty="0"/>
              <a:t>F</a:t>
            </a:r>
            <a:r>
              <a:rPr lang="en-GB" dirty="0"/>
              <a:t> Near Boundaries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37</a:t>
            </a:fld>
            <a:endParaRPr lang="en-GB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232" y="1336415"/>
            <a:ext cx="3723936" cy="40914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44408" y="4889582"/>
            <a:ext cx="8290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b="1" dirty="0">
                <a:solidFill>
                  <a:srgbClr val="C00000"/>
                </a:solidFill>
                <a:latin typeface="+mn-lt"/>
              </a:rPr>
              <a:t>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66" t="84366" r="-1793" b="-2128"/>
          <a:stretch/>
        </p:blipFill>
        <p:spPr>
          <a:xfrm>
            <a:off x="7308454" y="3181524"/>
            <a:ext cx="1111572" cy="11115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5458596"/>
            <a:ext cx="7887491" cy="52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7248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Estimating</a:t>
            </a:r>
            <a:r>
              <a:rPr lang="el-GR" dirty="0"/>
              <a:t> φ</a:t>
            </a:r>
            <a:r>
              <a:rPr lang="en-GB" baseline="-25000" dirty="0"/>
              <a:t>F</a:t>
            </a:r>
            <a:r>
              <a:rPr lang="en-GB" dirty="0"/>
              <a:t> Near Boundaries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38</a:t>
            </a:fld>
            <a:endParaRPr lang="en-GB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232" y="1336415"/>
            <a:ext cx="3723936" cy="40914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128" y="5517711"/>
            <a:ext cx="5065344" cy="6056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66" t="84366" r="-1793" b="-2128"/>
          <a:stretch/>
        </p:blipFill>
        <p:spPr>
          <a:xfrm>
            <a:off x="7308454" y="3181524"/>
            <a:ext cx="1111572" cy="111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445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Numerical experiments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39</a:t>
            </a:fld>
            <a:endParaRPr lang="en-GB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24800" y="2852936"/>
            <a:ext cx="8280000" cy="332106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 err="1"/>
              <a:t>Schär</a:t>
            </a:r>
            <a:r>
              <a:rPr lang="en-GB" dirty="0"/>
              <a:t> horizontal advection over orography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“Slug” advection over </a:t>
            </a:r>
            <a:r>
              <a:rPr lang="en-GB" dirty="0" smtClean="0"/>
              <a:t>orography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7325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Slanted Cells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125" y="2214563"/>
            <a:ext cx="5947463" cy="39592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4</a:t>
            </a:fld>
            <a:endParaRPr lang="en-GB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35113" y="4365104"/>
            <a:ext cx="21602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64288" y="2852936"/>
            <a:ext cx="216024" cy="3306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86000" y="2267347"/>
            <a:ext cx="10381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 kern="0" dirty="0">
                <a:solidFill>
                  <a:srgbClr val="D2002E"/>
                </a:solidFill>
                <a:latin typeface="Effra Bold"/>
              </a:rPr>
              <a:t>Before</a:t>
            </a:r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32040" y="2267347"/>
            <a:ext cx="10381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 kern="0" dirty="0">
                <a:solidFill>
                  <a:srgbClr val="D2002E"/>
                </a:solidFill>
                <a:latin typeface="Effra Bold"/>
              </a:rPr>
              <a:t>After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21494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Numerical experiments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40</a:t>
            </a:fld>
            <a:endParaRPr lang="en-GB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24800" y="2852936"/>
            <a:ext cx="8280000" cy="332106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 err="1"/>
              <a:t>Schär</a:t>
            </a:r>
            <a:r>
              <a:rPr lang="en-GB" dirty="0"/>
              <a:t> horizontal advection over orography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“Slug” advection over orography</a:t>
            </a:r>
          </a:p>
          <a:p>
            <a:pPr marL="457200" indent="-457200">
              <a:buFont typeface="+mj-lt"/>
              <a:buAutoNum type="arabicPeriod"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Compare</a:t>
            </a:r>
          </a:p>
          <a:p>
            <a:r>
              <a:rPr lang="en-GB" dirty="0" err="1" smtClean="0"/>
              <a:t>cubicFit</a:t>
            </a:r>
            <a:endParaRPr lang="en-GB" dirty="0" smtClean="0"/>
          </a:p>
          <a:p>
            <a:r>
              <a:rPr lang="en-GB" dirty="0" err="1" smtClean="0"/>
              <a:t>linearUpwind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69585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ScHäR</a:t>
            </a:r>
            <a:r>
              <a:rPr lang="en-GB" dirty="0"/>
              <a:t> HORIZONTAL ADVECTION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41</a:t>
            </a:fld>
            <a:endParaRPr lang="en-GB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92" y="2204864"/>
            <a:ext cx="7359216" cy="34967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5192" y="5701576"/>
            <a:ext cx="7431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tx2"/>
                </a:solidFill>
                <a:latin typeface="+mn-lt"/>
              </a:rPr>
              <a:t>Horizontal wind profile, surface terrain profile and initial tracer  </a:t>
            </a:r>
            <a:r>
              <a:rPr lang="en-GB" dirty="0" smtClean="0">
                <a:solidFill>
                  <a:schemeClr val="tx1"/>
                </a:solidFill>
                <a:latin typeface="+mn-lt"/>
              </a:rPr>
              <a:t>Adapted from </a:t>
            </a:r>
            <a:r>
              <a:rPr lang="en-GB" dirty="0" err="1">
                <a:solidFill>
                  <a:schemeClr val="tx1"/>
                </a:solidFill>
              </a:rPr>
              <a:t>Schär</a:t>
            </a:r>
            <a:r>
              <a:rPr lang="en-GB" dirty="0">
                <a:solidFill>
                  <a:schemeClr val="tx1"/>
                </a:solidFill>
              </a:rPr>
              <a:t> et al. </a:t>
            </a:r>
            <a:r>
              <a:rPr lang="en-GB" dirty="0" smtClean="0">
                <a:solidFill>
                  <a:schemeClr val="tx1"/>
                </a:solidFill>
              </a:rPr>
              <a:t>2002, MWR</a:t>
            </a:r>
          </a:p>
        </p:txBody>
      </p:sp>
    </p:spTree>
    <p:extLst>
      <p:ext uri="{BB962C8B-B14F-4D97-AF65-F5344CB8AC3E}">
        <p14:creationId xmlns:p14="http://schemas.microsoft.com/office/powerpoint/2010/main" val="42083357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42</a:t>
            </a:fld>
            <a:endParaRPr lang="en-GB" altLang="en-US" dirty="0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5" b="28898"/>
          <a:stretch/>
        </p:blipFill>
        <p:spPr bwMode="auto">
          <a:xfrm>
            <a:off x="718199" y="1268760"/>
            <a:ext cx="7739063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57" b="3802"/>
          <a:stretch/>
        </p:blipFill>
        <p:spPr>
          <a:xfrm>
            <a:off x="718199" y="3429000"/>
            <a:ext cx="7739063" cy="29523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8200" y="1268760"/>
            <a:ext cx="262966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3200" b="1" kern="0" dirty="0" err="1">
                <a:solidFill>
                  <a:srgbClr val="D2002E"/>
                </a:solidFill>
                <a:latin typeface="Effra Bold"/>
                <a:ea typeface="+mj-ea"/>
                <a:cs typeface="+mj-cs"/>
              </a:rPr>
              <a:t>linearUpwind</a:t>
            </a:r>
            <a:endParaRPr lang="en-GB" sz="32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8199" y="3475205"/>
            <a:ext cx="171217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3200" b="1" kern="0" dirty="0" err="1">
                <a:solidFill>
                  <a:srgbClr val="D2002E"/>
                </a:solidFill>
                <a:latin typeface="Effra Bold"/>
                <a:ea typeface="+mj-ea"/>
                <a:cs typeface="+mj-cs"/>
              </a:rPr>
              <a:t>cubicFit</a:t>
            </a:r>
            <a:endParaRPr lang="en-GB" sz="3200" dirty="0">
              <a:solidFill>
                <a:schemeClr val="tx2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424800" y="332656"/>
            <a:ext cx="8280000" cy="82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GB" kern="0" smtClean="0"/>
              <a:t>Basic terrain following</a:t>
            </a:r>
            <a:endParaRPr lang="en-GB" sz="2800" kern="0" dirty="0"/>
          </a:p>
        </p:txBody>
      </p:sp>
    </p:spTree>
    <p:extLst>
      <p:ext uri="{BB962C8B-B14F-4D97-AF65-F5344CB8AC3E}">
        <p14:creationId xmlns:p14="http://schemas.microsoft.com/office/powerpoint/2010/main" val="8204800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43</a:t>
            </a:fld>
            <a:endParaRPr lang="en-GB" altLang="en-US" dirty="0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4" b="26416"/>
          <a:stretch/>
        </p:blipFill>
        <p:spPr bwMode="auto">
          <a:xfrm>
            <a:off x="718199" y="1268760"/>
            <a:ext cx="7739063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3" b="3757"/>
          <a:stretch/>
        </p:blipFill>
        <p:spPr>
          <a:xfrm>
            <a:off x="718199" y="3381199"/>
            <a:ext cx="7739063" cy="30001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8200" y="1268760"/>
            <a:ext cx="262966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3200" b="1" kern="0" dirty="0" err="1">
                <a:solidFill>
                  <a:srgbClr val="D2002E"/>
                </a:solidFill>
                <a:latin typeface="Effra Bold"/>
                <a:ea typeface="+mj-ea"/>
                <a:cs typeface="+mj-cs"/>
              </a:rPr>
              <a:t>linearUpwind</a:t>
            </a:r>
            <a:endParaRPr lang="en-GB" sz="32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8199" y="3475205"/>
            <a:ext cx="171217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3200" b="1" kern="0" dirty="0" err="1">
                <a:solidFill>
                  <a:srgbClr val="D2002E"/>
                </a:solidFill>
                <a:latin typeface="Effra Bold"/>
                <a:ea typeface="+mj-ea"/>
                <a:cs typeface="+mj-cs"/>
              </a:rPr>
              <a:t>cubicFit</a:t>
            </a:r>
            <a:endParaRPr lang="en-GB" sz="3200" dirty="0">
              <a:solidFill>
                <a:schemeClr val="tx2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424800" y="332656"/>
            <a:ext cx="8280000" cy="82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GB" kern="0" dirty="0" smtClean="0"/>
              <a:t>Cut Cells</a:t>
            </a:r>
            <a:endParaRPr lang="en-GB" sz="2800" kern="0" dirty="0"/>
          </a:p>
        </p:txBody>
      </p:sp>
    </p:spTree>
    <p:extLst>
      <p:ext uri="{BB962C8B-B14F-4D97-AF65-F5344CB8AC3E}">
        <p14:creationId xmlns:p14="http://schemas.microsoft.com/office/powerpoint/2010/main" val="140565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800" y="764704"/>
            <a:ext cx="8280000" cy="828000"/>
          </a:xfrm>
        </p:spPr>
        <p:txBody>
          <a:bodyPr/>
          <a:lstStyle/>
          <a:p>
            <a:r>
              <a:rPr lang="en-GB" b="0" dirty="0"/>
              <a:t>“Slug” Advection test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Animation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44</a:t>
            </a:fld>
            <a:endParaRPr lang="en-GB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8840"/>
            <a:ext cx="9144000" cy="484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254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800" y="332656"/>
            <a:ext cx="8280000" cy="828000"/>
          </a:xfrm>
        </p:spPr>
        <p:txBody>
          <a:bodyPr/>
          <a:lstStyle/>
          <a:p>
            <a:r>
              <a:rPr lang="en-GB" dirty="0"/>
              <a:t>Basic terrain following</a:t>
            </a:r>
            <a:endParaRPr lang="en-GB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45</a:t>
            </a:fld>
            <a:endParaRPr lang="en-GB" altLang="en-US" dirty="0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 b="37389"/>
          <a:stretch/>
        </p:blipFill>
        <p:spPr bwMode="auto">
          <a:xfrm>
            <a:off x="718200" y="1340768"/>
            <a:ext cx="7739063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80"/>
          <a:stretch/>
        </p:blipFill>
        <p:spPr>
          <a:xfrm>
            <a:off x="718200" y="3385269"/>
            <a:ext cx="7739063" cy="292405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8200" y="1268760"/>
            <a:ext cx="262966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3200" b="1" kern="0" dirty="0" err="1">
                <a:solidFill>
                  <a:srgbClr val="D2002E"/>
                </a:solidFill>
                <a:latin typeface="Effra Bold"/>
                <a:ea typeface="+mj-ea"/>
                <a:cs typeface="+mj-cs"/>
              </a:rPr>
              <a:t>linearUpwind</a:t>
            </a:r>
            <a:endParaRPr lang="en-GB" sz="32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8199" y="3564995"/>
            <a:ext cx="171217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3200" b="1" kern="0" dirty="0" err="1">
                <a:solidFill>
                  <a:srgbClr val="D2002E"/>
                </a:solidFill>
                <a:latin typeface="Effra Bold"/>
                <a:ea typeface="+mj-ea"/>
                <a:cs typeface="+mj-cs"/>
              </a:rPr>
              <a:t>cubicFit</a:t>
            </a:r>
            <a:endParaRPr lang="en-GB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1599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800" y="332656"/>
            <a:ext cx="8280000" cy="828000"/>
          </a:xfrm>
        </p:spPr>
        <p:txBody>
          <a:bodyPr/>
          <a:lstStyle/>
          <a:p>
            <a:r>
              <a:rPr lang="en-GB" dirty="0"/>
              <a:t>Cut cells</a:t>
            </a:r>
            <a:endParaRPr lang="en-GB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46</a:t>
            </a:fld>
            <a:endParaRPr lang="en-GB" altLang="en-US" dirty="0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5" b="36199"/>
          <a:stretch/>
        </p:blipFill>
        <p:spPr bwMode="auto">
          <a:xfrm>
            <a:off x="718200" y="1335502"/>
            <a:ext cx="7739063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19"/>
          <a:stretch/>
        </p:blipFill>
        <p:spPr>
          <a:xfrm>
            <a:off x="718199" y="3386613"/>
            <a:ext cx="7739063" cy="29227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8200" y="1268760"/>
            <a:ext cx="262966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3200" b="1" kern="0" dirty="0" err="1">
                <a:solidFill>
                  <a:srgbClr val="D2002E"/>
                </a:solidFill>
                <a:latin typeface="Effra Bold"/>
                <a:ea typeface="+mj-ea"/>
                <a:cs typeface="+mj-cs"/>
              </a:rPr>
              <a:t>linearUpwind</a:t>
            </a:r>
            <a:endParaRPr lang="en-GB" sz="3200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8199" y="3564995"/>
            <a:ext cx="171217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3200" b="1" kern="0" dirty="0" err="1">
                <a:solidFill>
                  <a:srgbClr val="D2002E"/>
                </a:solidFill>
                <a:latin typeface="Effra Bold"/>
                <a:ea typeface="+mj-ea"/>
                <a:cs typeface="+mj-cs"/>
              </a:rPr>
              <a:t>cubicFit</a:t>
            </a:r>
            <a:endParaRPr lang="en-GB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0467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800" y="332656"/>
            <a:ext cx="8280000" cy="828000"/>
          </a:xfrm>
        </p:spPr>
        <p:txBody>
          <a:bodyPr/>
          <a:lstStyle/>
          <a:p>
            <a:r>
              <a:rPr lang="en-GB" dirty="0"/>
              <a:t>Slanted Cells</a:t>
            </a:r>
            <a:endParaRPr lang="en-GB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47</a:t>
            </a:fld>
            <a:endParaRPr lang="en-GB" altLang="en-US" dirty="0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9" b="36015"/>
          <a:stretch/>
        </p:blipFill>
        <p:spPr bwMode="auto">
          <a:xfrm>
            <a:off x="718200" y="1336697"/>
            <a:ext cx="7739063" cy="2088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35"/>
          <a:stretch/>
        </p:blipFill>
        <p:spPr>
          <a:xfrm>
            <a:off x="718200" y="3388954"/>
            <a:ext cx="7739063" cy="2894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8200" y="1268760"/>
            <a:ext cx="262966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3200" b="1" kern="0" dirty="0" err="1">
                <a:solidFill>
                  <a:srgbClr val="D2002E"/>
                </a:solidFill>
                <a:latin typeface="Effra Bold"/>
                <a:ea typeface="+mj-ea"/>
                <a:cs typeface="+mj-cs"/>
              </a:rPr>
              <a:t>linearUpwind</a:t>
            </a:r>
            <a:endParaRPr lang="en-GB" sz="3200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8199" y="3564995"/>
            <a:ext cx="171217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3200" b="1" kern="0" dirty="0" err="1">
                <a:solidFill>
                  <a:srgbClr val="D2002E"/>
                </a:solidFill>
                <a:latin typeface="Effra Bold"/>
                <a:ea typeface="+mj-ea"/>
                <a:cs typeface="+mj-cs"/>
              </a:rPr>
              <a:t>cubicFit</a:t>
            </a:r>
            <a:endParaRPr lang="en-GB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1069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“Slug” Advection </a:t>
            </a:r>
            <a:r>
              <a:rPr lang="en-GB" b="0" dirty="0" err="1"/>
              <a:t>timesteps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868" y="2214563"/>
            <a:ext cx="5277976" cy="39592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48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227126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Maximum </a:t>
            </a:r>
            <a:r>
              <a:rPr lang="en-GB" b="0" dirty="0" err="1"/>
              <a:t>TimestepS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373" y="2214563"/>
            <a:ext cx="5278966" cy="39592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49</a:t>
            </a:fld>
            <a:endParaRPr lang="en-GB" altLang="en-US"/>
          </a:p>
        </p:txBody>
      </p:sp>
      <p:sp>
        <p:nvSpPr>
          <p:cNvPr id="6" name="TextBox 5"/>
          <p:cNvSpPr txBox="1"/>
          <p:nvPr/>
        </p:nvSpPr>
        <p:spPr>
          <a:xfrm rot="16200000">
            <a:off x="1675711" y="3877017"/>
            <a:ext cx="72008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l-GR" dirty="0">
                <a:solidFill>
                  <a:schemeClr val="tx2"/>
                </a:solidFill>
                <a:latin typeface="+mn-lt"/>
              </a:rPr>
              <a:t>Δ</a:t>
            </a:r>
            <a:r>
              <a:rPr lang="en-GB" dirty="0">
                <a:solidFill>
                  <a:schemeClr val="tx2"/>
                </a:solidFill>
                <a:latin typeface="+mn-lt"/>
              </a:rPr>
              <a:t>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99992" y="5963202"/>
            <a:ext cx="72008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l-GR" dirty="0">
                <a:solidFill>
                  <a:schemeClr val="tx2"/>
                </a:solidFill>
                <a:latin typeface="+mn-lt"/>
              </a:rPr>
              <a:t>Δ</a:t>
            </a:r>
            <a:r>
              <a:rPr lang="en-GB" dirty="0"/>
              <a:t>x</a:t>
            </a:r>
            <a:endParaRPr lang="en-GB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899267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485021"/>
            <a:ext cx="8280000" cy="828000"/>
          </a:xfrm>
        </p:spPr>
        <p:txBody>
          <a:bodyPr/>
          <a:lstStyle/>
          <a:p>
            <a:r>
              <a:rPr lang="en-GB" dirty="0"/>
              <a:t>Cut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800" y="5868576"/>
            <a:ext cx="8280000" cy="368736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Source: Shaw &amp; Weller 2016, MWR, dx.doi.org/10.1175/MWR-D-15-0226.1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5</a:t>
            </a:fld>
            <a:endParaRPr lang="en-GB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58" b="20924"/>
          <a:stretch/>
        </p:blipFill>
        <p:spPr>
          <a:xfrm>
            <a:off x="0" y="1340768"/>
            <a:ext cx="9144000" cy="19442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49" b="19393"/>
          <a:stretch/>
        </p:blipFill>
        <p:spPr>
          <a:xfrm>
            <a:off x="0" y="4005064"/>
            <a:ext cx="9144000" cy="18002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323528" y="3212976"/>
            <a:ext cx="8280000" cy="82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GB" kern="0" dirty="0"/>
              <a:t>Slanted Cells</a:t>
            </a:r>
          </a:p>
        </p:txBody>
      </p:sp>
    </p:spTree>
    <p:extLst>
      <p:ext uri="{BB962C8B-B14F-4D97-AF65-F5344CB8AC3E}">
        <p14:creationId xmlns:p14="http://schemas.microsoft.com/office/powerpoint/2010/main" val="21550085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800" y="692696"/>
            <a:ext cx="8280000" cy="828000"/>
          </a:xfrm>
        </p:spPr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800" y="1637936"/>
            <a:ext cx="8280000" cy="1215000"/>
          </a:xfrm>
        </p:spPr>
        <p:txBody>
          <a:bodyPr/>
          <a:lstStyle/>
          <a:p>
            <a:r>
              <a:rPr lang="en-GB" dirty="0" err="1"/>
              <a:t>cubicFit</a:t>
            </a:r>
            <a:r>
              <a:rPr lang="en-GB" dirty="0"/>
              <a:t> is cheap to compute (dot product of two vectors)</a:t>
            </a:r>
          </a:p>
          <a:p>
            <a:r>
              <a:rPr lang="en-GB" dirty="0" err="1"/>
              <a:t>cubicFit</a:t>
            </a:r>
            <a:r>
              <a:rPr lang="en-GB" dirty="0"/>
              <a:t> is suitable for many types of mesh</a:t>
            </a:r>
          </a:p>
          <a:p>
            <a:r>
              <a:rPr lang="en-GB" dirty="0"/>
              <a:t>Maximum </a:t>
            </a:r>
            <a:r>
              <a:rPr lang="en-GB" dirty="0" err="1"/>
              <a:t>timesteps</a:t>
            </a:r>
            <a:r>
              <a:rPr lang="en-GB" dirty="0"/>
              <a:t> on slanted cells scale predictably with mesh spacing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50</a:t>
            </a:fld>
            <a:endParaRPr lang="en-GB" altLang="en-US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428359" y="2673008"/>
            <a:ext cx="8280000" cy="82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GB" kern="0" dirty="0"/>
              <a:t>Future work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24800" y="5445224"/>
            <a:ext cx="8280000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Char char="•"/>
              <a:tabLst/>
              <a:defRPr sz="20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marR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3656A"/>
              </a:buClr>
              <a:buSzTx/>
              <a:buFont typeface="Effra" panose="020B0603020203020204" pitchFamily="34" charset="0"/>
              <a:buChar char="•"/>
              <a:tabLst/>
              <a:defRPr sz="2000" baseline="0">
                <a:solidFill>
                  <a:schemeClr val="tx2"/>
                </a:solidFill>
                <a:latin typeface="+mn-lt"/>
              </a:defRPr>
            </a:lvl2pPr>
            <a:lvl3pPr marL="900000" marR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Effra" panose="020B0603020203020204" pitchFamily="34" charset="0"/>
              <a:buChar char="•"/>
              <a:tabLst/>
              <a:defRPr sz="2000" baseline="0">
                <a:solidFill>
                  <a:schemeClr val="tx2"/>
                </a:solidFill>
                <a:latin typeface="+mn-lt"/>
              </a:defRPr>
            </a:lvl3pPr>
            <a:lvl4pPr marL="1260000" marR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Effra" panose="020B0603020203020204" pitchFamily="34" charset="0"/>
              <a:buChar char="&gt;"/>
              <a:tabLst/>
              <a:defRPr sz="2000" baseline="0">
                <a:solidFill>
                  <a:schemeClr val="tx2"/>
                </a:solidFill>
                <a:latin typeface="+mn-lt"/>
              </a:defRPr>
            </a:lvl4pPr>
            <a:lvl5pPr marL="1620000" marR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Effra" panose="020B0603020203020204" pitchFamily="34" charset="0"/>
              <a:buChar char="-"/>
              <a:tabLst/>
              <a:defRPr sz="2000" baseline="0">
                <a:solidFill>
                  <a:schemeClr val="tx2"/>
                </a:solidFill>
                <a:latin typeface="+mn-lt"/>
              </a:defRPr>
            </a:lvl5pPr>
            <a:lvl6pPr marL="2514600" indent="-228600" algn="l" rtl="0" eaLnBrk="1" fontAlgn="base" hangingPunct="1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>
                <a:schemeClr val="tx2"/>
              </a:buClr>
              <a:buFont typeface="Effra" pitchFamily="2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>
                <a:schemeClr val="tx2"/>
              </a:buClr>
              <a:buFont typeface="Effra" pitchFamily="2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>
                <a:schemeClr val="tx2"/>
              </a:buClr>
              <a:buFont typeface="Effra" pitchFamily="2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>
                <a:schemeClr val="tx2"/>
              </a:buClr>
              <a:buFont typeface="Effra" pitchFamily="2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kern="0" dirty="0"/>
              <a:t>Contact me: </a:t>
            </a:r>
            <a:r>
              <a:rPr lang="en-GB" kern="0" dirty="0">
                <a:solidFill>
                  <a:srgbClr val="C00000"/>
                </a:solidFill>
              </a:rPr>
              <a:t>@</a:t>
            </a:r>
            <a:r>
              <a:rPr lang="en-GB" kern="0" dirty="0" err="1">
                <a:solidFill>
                  <a:srgbClr val="C00000"/>
                </a:solidFill>
              </a:rPr>
              <a:t>hertzsprrrung</a:t>
            </a:r>
            <a:r>
              <a:rPr lang="en-GB" kern="0" dirty="0"/>
              <a:t> or </a:t>
            </a:r>
            <a:r>
              <a:rPr lang="en-GB" kern="0" dirty="0">
                <a:solidFill>
                  <a:srgbClr val="C00000"/>
                </a:solidFill>
              </a:rPr>
              <a:t>js102@zepler.net</a:t>
            </a:r>
          </a:p>
          <a:p>
            <a:pPr marL="0" indent="0">
              <a:buNone/>
            </a:pPr>
            <a:r>
              <a:rPr lang="en-GB" kern="0" dirty="0"/>
              <a:t>Slides and additional resources: </a:t>
            </a:r>
            <a:r>
              <a:rPr lang="en-GB" kern="0" dirty="0">
                <a:solidFill>
                  <a:srgbClr val="C00000"/>
                </a:solidFill>
              </a:rPr>
              <a:t>goo.gl/jLR7vW</a:t>
            </a:r>
            <a:endParaRPr lang="en-GB" kern="0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425" y="5273358"/>
            <a:ext cx="1584642" cy="158464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13183" y="3501008"/>
            <a:ext cx="7503234" cy="1798614"/>
            <a:chOff x="437251" y="3316881"/>
            <a:chExt cx="8255097" cy="197884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00" r="17713"/>
            <a:stretch/>
          </p:blipFill>
          <p:spPr>
            <a:xfrm>
              <a:off x="3341484" y="3316881"/>
              <a:ext cx="2446993" cy="197405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00" r="17713"/>
            <a:stretch/>
          </p:blipFill>
          <p:spPr>
            <a:xfrm>
              <a:off x="6245355" y="3316881"/>
              <a:ext cx="2446993" cy="197405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00" r="17713"/>
            <a:stretch/>
          </p:blipFill>
          <p:spPr>
            <a:xfrm>
              <a:off x="437251" y="3321669"/>
              <a:ext cx="2446993" cy="19740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69117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Slanted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800" y="2924944"/>
            <a:ext cx="8280000" cy="3249056"/>
          </a:xfrm>
        </p:spPr>
        <p:txBody>
          <a:bodyPr/>
          <a:lstStyle/>
          <a:p>
            <a:r>
              <a:rPr lang="en-GB" dirty="0"/>
              <a:t>Easy to construct</a:t>
            </a:r>
          </a:p>
          <a:p>
            <a:r>
              <a:rPr lang="en-GB" dirty="0"/>
              <a:t>Avoid arbitrarily small cells</a:t>
            </a:r>
          </a:p>
          <a:p>
            <a:r>
              <a:rPr lang="en-GB" dirty="0"/>
              <a:t>Generalise to 3D with arbitrary horizontal meshes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326029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cubicFit</a:t>
            </a:r>
            <a:r>
              <a:rPr lang="en-GB" dirty="0"/>
              <a:t>: An Advection</a:t>
            </a:r>
            <a:br>
              <a:rPr lang="en-GB" dirty="0"/>
            </a:br>
            <a:r>
              <a:rPr lang="en-GB" dirty="0"/>
              <a:t>scheme for steep slopes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173167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cubicFit</a:t>
            </a:r>
            <a:r>
              <a:rPr lang="en-GB" dirty="0"/>
              <a:t>: An Advection</a:t>
            </a:r>
            <a:br>
              <a:rPr lang="en-GB" dirty="0"/>
            </a:br>
            <a:r>
              <a:rPr lang="en-GB" dirty="0"/>
              <a:t>scheme for steep slopes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800" y="2636912"/>
            <a:ext cx="8280000" cy="3537088"/>
          </a:xfrm>
        </p:spPr>
        <p:txBody>
          <a:bodyPr/>
          <a:lstStyle/>
          <a:p>
            <a:r>
              <a:rPr lang="en-GB" dirty="0"/>
              <a:t>Finite volume</a:t>
            </a:r>
          </a:p>
          <a:p>
            <a:r>
              <a:rPr lang="en-GB" dirty="0"/>
              <a:t>Eulerian</a:t>
            </a:r>
          </a:p>
          <a:p>
            <a:r>
              <a:rPr lang="en-GB" dirty="0" smtClean="0"/>
              <a:t>Multidimensional cubic approximation</a:t>
            </a:r>
            <a:endParaRPr lang="en-GB" dirty="0"/>
          </a:p>
          <a:p>
            <a:r>
              <a:rPr lang="en-GB" dirty="0"/>
              <a:t>Method-of-lines with </a:t>
            </a:r>
            <a:r>
              <a:rPr lang="en-GB" dirty="0" err="1"/>
              <a:t>Runge-Kutta</a:t>
            </a:r>
            <a:r>
              <a:rPr lang="en-GB" dirty="0"/>
              <a:t> </a:t>
            </a:r>
            <a:r>
              <a:rPr lang="en-GB" dirty="0" err="1"/>
              <a:t>timestepping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No flux correction</a:t>
            </a:r>
          </a:p>
          <a:p>
            <a:r>
              <a:rPr lang="en-GB" dirty="0"/>
              <a:t>Not monotonic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902140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Finite volume discretisation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783"/>
          <a:stretch/>
        </p:blipFill>
        <p:spPr>
          <a:xfrm>
            <a:off x="2564296" y="2214563"/>
            <a:ext cx="4001121" cy="9984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443605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oR Theme">
  <a:themeElements>
    <a:clrScheme name="LIMITLESS - Red">
      <a:dk1>
        <a:srgbClr val="50535A"/>
      </a:dk1>
      <a:lt1>
        <a:srgbClr val="FFFFFF"/>
      </a:lt1>
      <a:dk2>
        <a:srgbClr val="000000"/>
      </a:dk2>
      <a:lt2>
        <a:srgbClr val="E0E0E1"/>
      </a:lt2>
      <a:accent1>
        <a:srgbClr val="D2002E"/>
      </a:accent1>
      <a:accent2>
        <a:srgbClr val="EF7945"/>
      </a:accent2>
      <a:accent3>
        <a:srgbClr val="009A84"/>
      </a:accent3>
      <a:accent4>
        <a:srgbClr val="8ABD24"/>
      </a:accent4>
      <a:accent5>
        <a:srgbClr val="00AEEF"/>
      </a:accent5>
      <a:accent6>
        <a:srgbClr val="79679C"/>
      </a:accent6>
      <a:hlink>
        <a:srgbClr val="D2002E"/>
      </a:hlink>
      <a:folHlink>
        <a:srgbClr val="747478"/>
      </a:folHlink>
    </a:clrScheme>
    <a:fontScheme name="Custom 1">
      <a:majorFont>
        <a:latin typeface="Effra Bold"/>
        <a:ea typeface=""/>
        <a:cs typeface=""/>
      </a:majorFont>
      <a:minorFont>
        <a:latin typeface="Eff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8100">
          <a:solidFill>
            <a:schemeClr val="accent1"/>
          </a:solidFill>
        </a:ln>
      </a:spPr>
      <a:bodyPr wrap="none">
        <a:spAutoFit/>
      </a:bodyPr>
      <a:lstStyle>
        <a:defPPr>
          <a:defRPr dirty="0">
            <a:solidFill>
              <a:schemeClr val="tx2"/>
            </a:solidFill>
            <a:latin typeface="+mn-lt"/>
          </a:defRPr>
        </a:defPPr>
      </a:lstStyle>
    </a:spDef>
    <a:lnDef>
      <a:spPr bwMode="auto">
        <a:noFill/>
        <a:ln w="381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rtlCol="0">
        <a:spAutoFit/>
      </a:bodyPr>
      <a:lstStyle>
        <a:defPPr>
          <a:defRPr dirty="0" smtClean="0">
            <a:solidFill>
              <a:schemeClr val="tx2"/>
            </a:solidFill>
            <a:latin typeface="+mn-lt"/>
          </a:defRPr>
        </a:defPPr>
      </a:lstStyle>
    </a:txDef>
  </a:objectDefaults>
  <a:extraClrSchemeLst>
    <a:extraClrScheme>
      <a:clrScheme name="UoR - Red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D2002E"/>
        </a:accent1>
        <a:accent2>
          <a:srgbClr val="EF7945"/>
        </a:accent2>
        <a:accent3>
          <a:srgbClr val="009A84"/>
        </a:accent3>
        <a:accent4>
          <a:srgbClr val="8ABD24"/>
        </a:accent4>
        <a:accent5>
          <a:srgbClr val="00AEEF"/>
        </a:accent5>
        <a:accent6>
          <a:srgbClr val="79679C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- Orange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EF7945"/>
        </a:accent1>
        <a:accent2>
          <a:srgbClr val="D2002E"/>
        </a:accent2>
        <a:accent3>
          <a:srgbClr val="009A84"/>
        </a:accent3>
        <a:accent4>
          <a:srgbClr val="8ABD24"/>
        </a:accent4>
        <a:accent5>
          <a:srgbClr val="00AEEF"/>
        </a:accent5>
        <a:accent6>
          <a:srgbClr val="79679C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- Jade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009A84"/>
        </a:accent1>
        <a:accent2>
          <a:srgbClr val="EF7945"/>
        </a:accent2>
        <a:accent3>
          <a:srgbClr val="D2002E"/>
        </a:accent3>
        <a:accent4>
          <a:srgbClr val="8ABD24"/>
        </a:accent4>
        <a:accent5>
          <a:srgbClr val="00AEEF"/>
        </a:accent5>
        <a:accent6>
          <a:srgbClr val="79679C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- Green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8ABD24"/>
        </a:accent1>
        <a:accent2>
          <a:srgbClr val="EF7945"/>
        </a:accent2>
        <a:accent3>
          <a:srgbClr val="009A84"/>
        </a:accent3>
        <a:accent4>
          <a:srgbClr val="D2002E"/>
        </a:accent4>
        <a:accent5>
          <a:srgbClr val="00AEEF"/>
        </a:accent5>
        <a:accent6>
          <a:srgbClr val="79679C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- Cyan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00AEEF"/>
        </a:accent1>
        <a:accent2>
          <a:srgbClr val="EF7945"/>
        </a:accent2>
        <a:accent3>
          <a:srgbClr val="009A84"/>
        </a:accent3>
        <a:accent4>
          <a:srgbClr val="8ABD24"/>
        </a:accent4>
        <a:accent5>
          <a:srgbClr val="D2002E"/>
        </a:accent5>
        <a:accent6>
          <a:srgbClr val="79679C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- Purple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79679C"/>
        </a:accent1>
        <a:accent2>
          <a:srgbClr val="EF7945"/>
        </a:accent2>
        <a:accent3>
          <a:srgbClr val="009A84"/>
        </a:accent3>
        <a:accent4>
          <a:srgbClr val="8ABD24"/>
        </a:accent4>
        <a:accent5>
          <a:srgbClr val="00AEEF"/>
        </a:accent5>
        <a:accent6>
          <a:srgbClr val="D2002E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- Pink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E6007E"/>
        </a:accent1>
        <a:accent2>
          <a:srgbClr val="EF7945"/>
        </a:accent2>
        <a:accent3>
          <a:srgbClr val="009A84"/>
        </a:accent3>
        <a:accent4>
          <a:srgbClr val="8ABD24"/>
        </a:accent4>
        <a:accent5>
          <a:srgbClr val="00AEEF"/>
        </a:accent5>
        <a:accent6>
          <a:srgbClr val="D2002E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UoR-PP-Template-STANDARD-WIDTH-NO-ANIMATION-v-25.potx" id="{0DD09C00-8AC1-4BA2-92D8-64C905081605}" vid="{F506F29B-A623-4493-905D-6C630C7F6E0B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advection-over-steep-slopes</Template>
  <TotalTime>1441</TotalTime>
  <Words>515</Words>
  <Application>Microsoft Office PowerPoint</Application>
  <PresentationFormat>On-screen Show (4:3)</PresentationFormat>
  <Paragraphs>183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Effra Bold</vt:lpstr>
      <vt:lpstr>Effra</vt:lpstr>
      <vt:lpstr>Effra Light</vt:lpstr>
      <vt:lpstr>AngsanaUPC</vt:lpstr>
      <vt:lpstr>Arial</vt:lpstr>
      <vt:lpstr>UoR Theme</vt:lpstr>
      <vt:lpstr>Advection over steep slopes</vt:lpstr>
      <vt:lpstr>ways to represent terrain</vt:lpstr>
      <vt:lpstr>Slanted Cells</vt:lpstr>
      <vt:lpstr>Slanted Cells</vt:lpstr>
      <vt:lpstr>Cut Cells</vt:lpstr>
      <vt:lpstr>Slanted Cells</vt:lpstr>
      <vt:lpstr>cubicFit: An Advection scheme for steep slopes</vt:lpstr>
      <vt:lpstr>cubicFit: An Advection scheme for steep slopes</vt:lpstr>
      <vt:lpstr>Finite volume discretisation</vt:lpstr>
      <vt:lpstr>Finite volume discretisation</vt:lpstr>
      <vt:lpstr>How to EstimatE φF?</vt:lpstr>
      <vt:lpstr>Upwind-Biased stencil</vt:lpstr>
      <vt:lpstr>Stencil-Local Coordinates</vt:lpstr>
      <vt:lpstr>Least Squares Fit</vt:lpstr>
      <vt:lpstr>φF is Cheap To Compute</vt:lpstr>
      <vt:lpstr>Estimating φF Near Boundaries</vt:lpstr>
      <vt:lpstr>PowerPoint Presentation</vt:lpstr>
      <vt:lpstr>PowerPoint Presentation</vt:lpstr>
      <vt:lpstr>Estimating φF Near Boundaries</vt:lpstr>
      <vt:lpstr>Estimating φF Near Boundaries</vt:lpstr>
      <vt:lpstr>Estimating φF Near Boundaries</vt:lpstr>
      <vt:lpstr>Estimating φF Near Boundaries</vt:lpstr>
      <vt:lpstr>Estimating φF Near Boundaries</vt:lpstr>
      <vt:lpstr>PowerPoint Presentation</vt:lpstr>
      <vt:lpstr>PowerPoint Presentation</vt:lpstr>
      <vt:lpstr>Von Neumann StabilitY</vt:lpstr>
      <vt:lpstr>Von Neumann StabilitY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Von Neumann StabilitY</vt:lpstr>
      <vt:lpstr>Von Neumann StabilitY</vt:lpstr>
      <vt:lpstr>Von Neumann StabilitY</vt:lpstr>
      <vt:lpstr>Polynomial Fit Algorithm</vt:lpstr>
      <vt:lpstr>Estimating φF Near Boundaries</vt:lpstr>
      <vt:lpstr>Estimating φF Near Boundaries</vt:lpstr>
      <vt:lpstr>Numerical experiments</vt:lpstr>
      <vt:lpstr>Numerical experiments</vt:lpstr>
      <vt:lpstr>ScHäR HORIZONTAL ADVECTION</vt:lpstr>
      <vt:lpstr>PowerPoint Presentation</vt:lpstr>
      <vt:lpstr>PowerPoint Presentation</vt:lpstr>
      <vt:lpstr>“Slug” Advection test</vt:lpstr>
      <vt:lpstr>Basic terrain following</vt:lpstr>
      <vt:lpstr>Cut cells</vt:lpstr>
      <vt:lpstr>Slanted Cells</vt:lpstr>
      <vt:lpstr>“Slug” Advection timesteps</vt:lpstr>
      <vt:lpstr>Maximum TimestepS</vt:lpstr>
      <vt:lpstr>Conclusions</vt:lpstr>
    </vt:vector>
  </TitlesOfParts>
  <Company>University of Reading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Advection over steep slopes</dc:title>
  <dc:creator>js102@zepler.net</dc:creator>
  <cp:lastModifiedBy>James Shaw</cp:lastModifiedBy>
  <cp:revision>57</cp:revision>
  <cp:lastPrinted>2006-09-19T14:59:33Z</cp:lastPrinted>
  <dcterms:created xsi:type="dcterms:W3CDTF">2016-09-24T13:01:04Z</dcterms:created>
  <dcterms:modified xsi:type="dcterms:W3CDTF">2016-09-30T15:30:16Z</dcterms:modified>
</cp:coreProperties>
</file>